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media/image2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28"/>
  </p:handoutMasterIdLst>
  <p:sldIdLst>
    <p:sldId id="256" r:id="rId3"/>
    <p:sldId id="474" r:id="rId4"/>
    <p:sldId id="436" r:id="rId5"/>
    <p:sldId id="258" r:id="rId6"/>
    <p:sldId id="276" r:id="rId7"/>
    <p:sldId id="295" r:id="rId8"/>
    <p:sldId id="354" r:id="rId9"/>
    <p:sldId id="376" r:id="rId10"/>
    <p:sldId id="377" r:id="rId11"/>
    <p:sldId id="458" r:id="rId13"/>
    <p:sldId id="400" r:id="rId14"/>
    <p:sldId id="401" r:id="rId15"/>
    <p:sldId id="402" r:id="rId16"/>
    <p:sldId id="403" r:id="rId17"/>
    <p:sldId id="404" r:id="rId18"/>
    <p:sldId id="405" r:id="rId19"/>
    <p:sldId id="406" r:id="rId20"/>
    <p:sldId id="407" r:id="rId21"/>
    <p:sldId id="459" r:id="rId22"/>
    <p:sldId id="409" r:id="rId23"/>
    <p:sldId id="430" r:id="rId24"/>
    <p:sldId id="296" r:id="rId25"/>
    <p:sldId id="315" r:id="rId26"/>
    <p:sldId id="435" r:id="rId27"/>
  </p:sldIdLst>
  <p:sldSz cx="18288000" cy="10287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5C7ED2"/>
    <a:srgbClr val="C3D6FF"/>
    <a:srgbClr val="E1EAFF"/>
    <a:srgbClr val="E6EDFE"/>
    <a:srgbClr val="E9EFFF"/>
    <a:srgbClr val="E9F2FF"/>
    <a:srgbClr val="F7FAFF"/>
    <a:srgbClr val="526EEB"/>
    <a:srgbClr val="547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3" d="100"/>
          <a:sy n="53" d="100"/>
        </p:scale>
        <p:origin x="75" y="483"/>
      </p:cViewPr>
      <p:guideLst>
        <p:guide orient="horz" pos="19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308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4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440">
                <a:latin typeface="微软雅黑" panose="020B0503020204020204" charset="-122"/>
                <a:ea typeface="微软雅黑" panose="020B0503020204020204" charset="-122"/>
              </a:rPr>
              <a:t>小米手机历年销量</a:t>
            </a:r>
            <a:endParaRPr lang="zh-CN" altLang="en-US" sz="1440">
              <a:latin typeface="微软雅黑" panose="020B0503020204020204" charset="-122"/>
              <a:ea typeface="微软雅黑" panose="020B0503020204020204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50800" cap="rnd">
              <a:gradFill>
                <a:gsLst>
                  <a:gs pos="100000">
                    <a:schemeClr val="tx2">
                      <a:lumMod val="20000"/>
                      <a:lumOff val="80000"/>
                    </a:schemeClr>
                  </a:gs>
                  <a:gs pos="68000">
                    <a:schemeClr val="tx2">
                      <a:lumMod val="40000"/>
                      <a:lumOff val="60000"/>
                    </a:schemeClr>
                  </a:gs>
                  <a:gs pos="42000">
                    <a:schemeClr val="tx2">
                      <a:lumMod val="60000"/>
                      <a:lumOff val="40000"/>
                    </a:schemeClr>
                  </a:gs>
                  <a:gs pos="0">
                    <a:srgbClr val="1466D3"/>
                  </a:gs>
                </a:gsLst>
                <a:lin ang="5400000" scaled="1"/>
              </a:gra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1466D3"/>
                </a:solidFill>
              </a:ln>
              <a:effectLst/>
            </c:spPr>
          </c:marker>
          <c:dLbls>
            <c:delete val="1"/>
          </c:dLbls>
          <c:cat>
            <c:numRef>
              <c:f>[工作簿1]Sheet1!$A$5:$A$18</c:f>
              <c:numCache>
                <c:formatCode>General</c:formatCode>
                <c:ptCount val="1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  <c:pt idx="10">
                  <c:v>2021</c:v>
                </c:pt>
                <c:pt idx="11">
                  <c:v>2022</c:v>
                </c:pt>
                <c:pt idx="12">
                  <c:v>2023</c:v>
                </c:pt>
                <c:pt idx="13">
                  <c:v>2024</c:v>
                </c:pt>
              </c:numCache>
            </c:numRef>
          </c:cat>
          <c:val>
            <c:numRef>
              <c:f>[工作簿1]Sheet1!$B$5:$B$18</c:f>
              <c:numCache>
                <c:formatCode>General</c:formatCode>
                <c:ptCount val="14"/>
                <c:pt idx="0">
                  <c:v>27</c:v>
                </c:pt>
                <c:pt idx="1">
                  <c:v>719</c:v>
                </c:pt>
                <c:pt idx="2">
                  <c:v>1869</c:v>
                </c:pt>
                <c:pt idx="3">
                  <c:v>6107</c:v>
                </c:pt>
                <c:pt idx="4">
                  <c:v>6655</c:v>
                </c:pt>
                <c:pt idx="5">
                  <c:v>5542</c:v>
                </c:pt>
                <c:pt idx="6">
                  <c:v>9141</c:v>
                </c:pt>
                <c:pt idx="7">
                  <c:v>11866</c:v>
                </c:pt>
                <c:pt idx="8">
                  <c:v>12460</c:v>
                </c:pt>
                <c:pt idx="9">
                  <c:v>14600</c:v>
                </c:pt>
                <c:pt idx="10">
                  <c:v>19000</c:v>
                </c:pt>
                <c:pt idx="11">
                  <c:v>15000</c:v>
                </c:pt>
                <c:pt idx="12">
                  <c:v>14640</c:v>
                </c:pt>
                <c:pt idx="13">
                  <c:v>16900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314264483"/>
        <c:axId val="643650106"/>
      </c:lineChart>
      <c:catAx>
        <c:axId val="31426448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643650106"/>
        <c:crosses val="autoZero"/>
        <c:auto val="1"/>
        <c:lblAlgn val="ctr"/>
        <c:lblOffset val="100"/>
        <c:noMultiLvlLbl val="0"/>
      </c:catAx>
      <c:valAx>
        <c:axId val="64365010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0200"/>
                  <a:alpha val="5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0" vertOverflow="ellipsis" vert="horz" wrap="square" anchor="ctr" anchorCtr="1"/>
              <a:lstStyle/>
              <a:p>
                <a:pPr defTabSz="914400">
                  <a:defRPr lang="zh-CN"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200"/>
                  <a:t>销量（万台）</a:t>
                </a:r>
                <a:endParaRPr lang="zh-CN" altLang="en-US" sz="12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3142644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sq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 sz="1200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铁人三项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solidFill>
                  <a:schemeClr val="bg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7365672667308"/>
                  <c:y val="0.136865532029504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44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123677339563007"/>
                  <c:y val="-0.189461591468032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44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243575649306033"/>
                  <c:y val="0.135376964309546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44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44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硬件</c:v>
                </c:pt>
                <c:pt idx="1">
                  <c:v>互联网</c:v>
                </c:pt>
                <c:pt idx="2">
                  <c:v>新零售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5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28575" cap="rnd">
        <a:solidFill>
          <a:schemeClr val="phClr"/>
        </a:soli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dk1"/>
    </cs:fontRef>
    <cs:spPr>
      <a:ln w="9525">
        <a:solidFill>
          <a:schemeClr val="phClr"/>
        </a:solidFill>
      </a:ln>
      <a:effectLst/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bg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8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fld>
            <a:endParaRPr lang="zh-CN" altLang="en-US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tags" Target="../tags/tag2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4" Type="http://schemas.openxmlformats.org/officeDocument/2006/relationships/notesSlide" Target="../notesSlides/notesSlide2.xml"/><Relationship Id="rId43" Type="http://schemas.openxmlformats.org/officeDocument/2006/relationships/slideLayout" Target="../slideLayouts/slideLayout1.xml"/><Relationship Id="rId42" Type="http://schemas.openxmlformats.org/officeDocument/2006/relationships/tags" Target="../tags/tag185.xml"/><Relationship Id="rId41" Type="http://schemas.openxmlformats.org/officeDocument/2006/relationships/tags" Target="../tags/tag184.xml"/><Relationship Id="rId40" Type="http://schemas.openxmlformats.org/officeDocument/2006/relationships/tags" Target="../tags/tag183.xml"/><Relationship Id="rId4" Type="http://schemas.openxmlformats.org/officeDocument/2006/relationships/tags" Target="../tags/tag150.xml"/><Relationship Id="rId39" Type="http://schemas.openxmlformats.org/officeDocument/2006/relationships/tags" Target="../tags/tag182.xml"/><Relationship Id="rId38" Type="http://schemas.openxmlformats.org/officeDocument/2006/relationships/tags" Target="../tags/tag181.xml"/><Relationship Id="rId37" Type="http://schemas.openxmlformats.org/officeDocument/2006/relationships/image" Target="../media/image3.png"/><Relationship Id="rId36" Type="http://schemas.openxmlformats.org/officeDocument/2006/relationships/image" Target="../media/image2.png"/><Relationship Id="rId35" Type="http://schemas.openxmlformats.org/officeDocument/2006/relationships/image" Target="../media/image27.png"/><Relationship Id="rId34" Type="http://schemas.openxmlformats.org/officeDocument/2006/relationships/tags" Target="../tags/tag180.xml"/><Relationship Id="rId33" Type="http://schemas.openxmlformats.org/officeDocument/2006/relationships/tags" Target="../tags/tag179.xml"/><Relationship Id="rId32" Type="http://schemas.openxmlformats.org/officeDocument/2006/relationships/tags" Target="../tags/tag178.xml"/><Relationship Id="rId31" Type="http://schemas.openxmlformats.org/officeDocument/2006/relationships/tags" Target="../tags/tag177.xml"/><Relationship Id="rId30" Type="http://schemas.openxmlformats.org/officeDocument/2006/relationships/tags" Target="../tags/tag176.xml"/><Relationship Id="rId3" Type="http://schemas.openxmlformats.org/officeDocument/2006/relationships/tags" Target="../tags/tag149.xml"/><Relationship Id="rId29" Type="http://schemas.openxmlformats.org/officeDocument/2006/relationships/tags" Target="../tags/tag175.xml"/><Relationship Id="rId28" Type="http://schemas.openxmlformats.org/officeDocument/2006/relationships/tags" Target="../tags/tag174.xml"/><Relationship Id="rId27" Type="http://schemas.openxmlformats.org/officeDocument/2006/relationships/tags" Target="../tags/tag173.xml"/><Relationship Id="rId26" Type="http://schemas.openxmlformats.org/officeDocument/2006/relationships/tags" Target="../tags/tag172.xml"/><Relationship Id="rId25" Type="http://schemas.openxmlformats.org/officeDocument/2006/relationships/tags" Target="../tags/tag171.xml"/><Relationship Id="rId24" Type="http://schemas.openxmlformats.org/officeDocument/2006/relationships/tags" Target="../tags/tag170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image" Target="../media/image16.jpeg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6.jpeg"/><Relationship Id="rId2" Type="http://schemas.openxmlformats.org/officeDocument/2006/relationships/tags" Target="../tags/tag186.xml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8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image" Target="../media/image3.png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image" Target="../media/image2.png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22.xml"/><Relationship Id="rId8" Type="http://schemas.openxmlformats.org/officeDocument/2006/relationships/tags" Target="../tags/tag221.xml"/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image" Target="../media/image3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232.xml"/><Relationship Id="rId21" Type="http://schemas.openxmlformats.org/officeDocument/2006/relationships/image" Target="../media/image30.jpeg"/><Relationship Id="rId20" Type="http://schemas.openxmlformats.org/officeDocument/2006/relationships/image" Target="../media/image29.png"/><Relationship Id="rId2" Type="http://schemas.openxmlformats.org/officeDocument/2006/relationships/image" Target="../media/image2.png"/><Relationship Id="rId19" Type="http://schemas.openxmlformats.org/officeDocument/2006/relationships/image" Target="../media/image28.jpeg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tags" Target="../tags/tag228.xml"/><Relationship Id="rId14" Type="http://schemas.openxmlformats.org/officeDocument/2006/relationships/tags" Target="../tags/tag227.xml"/><Relationship Id="rId13" Type="http://schemas.openxmlformats.org/officeDocument/2006/relationships/tags" Target="../tags/tag226.xml"/><Relationship Id="rId12" Type="http://schemas.openxmlformats.org/officeDocument/2006/relationships/tags" Target="../tags/tag225.xml"/><Relationship Id="rId11" Type="http://schemas.openxmlformats.org/officeDocument/2006/relationships/tags" Target="../tags/tag224.xml"/><Relationship Id="rId10" Type="http://schemas.openxmlformats.org/officeDocument/2006/relationships/tags" Target="../tags/tag223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245.xml"/><Relationship Id="rId17" Type="http://schemas.openxmlformats.org/officeDocument/2006/relationships/image" Target="../media/image32.jpeg"/><Relationship Id="rId16" Type="http://schemas.openxmlformats.org/officeDocument/2006/relationships/tags" Target="../tags/tag244.xml"/><Relationship Id="rId15" Type="http://schemas.openxmlformats.org/officeDocument/2006/relationships/image" Target="../media/image31.jpeg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tags" Target="../tags/tag251.xml"/><Relationship Id="rId7" Type="http://schemas.openxmlformats.org/officeDocument/2006/relationships/tags" Target="../tags/tag250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39" Type="http://schemas.openxmlformats.org/officeDocument/2006/relationships/slideLayout" Target="../slideLayouts/slideLayout1.xml"/><Relationship Id="rId38" Type="http://schemas.openxmlformats.org/officeDocument/2006/relationships/image" Target="../media/image2.png"/><Relationship Id="rId37" Type="http://schemas.openxmlformats.org/officeDocument/2006/relationships/tags" Target="../tags/tag274.xml"/><Relationship Id="rId36" Type="http://schemas.openxmlformats.org/officeDocument/2006/relationships/image" Target="../media/image38.png"/><Relationship Id="rId35" Type="http://schemas.openxmlformats.org/officeDocument/2006/relationships/image" Target="../media/image37.png"/><Relationship Id="rId34" Type="http://schemas.openxmlformats.org/officeDocument/2006/relationships/image" Target="../media/image36.png"/><Relationship Id="rId33" Type="http://schemas.openxmlformats.org/officeDocument/2006/relationships/image" Target="../media/image35.png"/><Relationship Id="rId32" Type="http://schemas.openxmlformats.org/officeDocument/2006/relationships/image" Target="../media/image34.png"/><Relationship Id="rId31" Type="http://schemas.openxmlformats.org/officeDocument/2006/relationships/tags" Target="../tags/tag273.xml"/><Relationship Id="rId30" Type="http://schemas.openxmlformats.org/officeDocument/2006/relationships/image" Target="../media/image33.png"/><Relationship Id="rId3" Type="http://schemas.openxmlformats.org/officeDocument/2006/relationships/tags" Target="../tags/tag246.xml"/><Relationship Id="rId29" Type="http://schemas.openxmlformats.org/officeDocument/2006/relationships/tags" Target="../tags/tag272.xml"/><Relationship Id="rId28" Type="http://schemas.openxmlformats.org/officeDocument/2006/relationships/tags" Target="../tags/tag271.xml"/><Relationship Id="rId27" Type="http://schemas.openxmlformats.org/officeDocument/2006/relationships/tags" Target="../tags/tag270.xml"/><Relationship Id="rId26" Type="http://schemas.openxmlformats.org/officeDocument/2006/relationships/tags" Target="../tags/tag269.xml"/><Relationship Id="rId25" Type="http://schemas.openxmlformats.org/officeDocument/2006/relationships/tags" Target="../tags/tag268.xml"/><Relationship Id="rId24" Type="http://schemas.openxmlformats.org/officeDocument/2006/relationships/tags" Target="../tags/tag267.xml"/><Relationship Id="rId23" Type="http://schemas.openxmlformats.org/officeDocument/2006/relationships/tags" Target="../tags/tag266.xml"/><Relationship Id="rId22" Type="http://schemas.openxmlformats.org/officeDocument/2006/relationships/tags" Target="../tags/tag265.xml"/><Relationship Id="rId21" Type="http://schemas.openxmlformats.org/officeDocument/2006/relationships/tags" Target="../tags/tag264.xml"/><Relationship Id="rId20" Type="http://schemas.openxmlformats.org/officeDocument/2006/relationships/tags" Target="../tags/tag263.xml"/><Relationship Id="rId2" Type="http://schemas.openxmlformats.org/officeDocument/2006/relationships/image" Target="../media/image3.png"/><Relationship Id="rId19" Type="http://schemas.openxmlformats.org/officeDocument/2006/relationships/tags" Target="../tags/tag262.xml"/><Relationship Id="rId18" Type="http://schemas.openxmlformats.org/officeDocument/2006/relationships/tags" Target="../tags/tag261.xml"/><Relationship Id="rId17" Type="http://schemas.openxmlformats.org/officeDocument/2006/relationships/tags" Target="../tags/tag260.xml"/><Relationship Id="rId16" Type="http://schemas.openxmlformats.org/officeDocument/2006/relationships/tags" Target="../tags/tag259.xml"/><Relationship Id="rId15" Type="http://schemas.openxmlformats.org/officeDocument/2006/relationships/tags" Target="../tags/tag258.xml"/><Relationship Id="rId14" Type="http://schemas.openxmlformats.org/officeDocument/2006/relationships/tags" Target="../tags/tag257.xml"/><Relationship Id="rId13" Type="http://schemas.openxmlformats.org/officeDocument/2006/relationships/tags" Target="../tags/tag256.xml"/><Relationship Id="rId12" Type="http://schemas.openxmlformats.org/officeDocument/2006/relationships/tags" Target="../tags/tag255.xml"/><Relationship Id="rId11" Type="http://schemas.openxmlformats.org/officeDocument/2006/relationships/tags" Target="../tags/tag254.xml"/><Relationship Id="rId10" Type="http://schemas.openxmlformats.org/officeDocument/2006/relationships/tags" Target="../tags/tag253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41.png"/><Relationship Id="rId14" Type="http://schemas.openxmlformats.org/officeDocument/2006/relationships/image" Target="../media/image40.png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image" Target="../media/image39.jpe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3.png"/><Relationship Id="rId28" Type="http://schemas.openxmlformats.org/officeDocument/2006/relationships/slideLayout" Target="../slideLayouts/slideLayout1.xml"/><Relationship Id="rId27" Type="http://schemas.openxmlformats.org/officeDocument/2006/relationships/image" Target="../media/image14.png"/><Relationship Id="rId26" Type="http://schemas.openxmlformats.org/officeDocument/2006/relationships/tags" Target="../tags/tag20.xml"/><Relationship Id="rId25" Type="http://schemas.openxmlformats.org/officeDocument/2006/relationships/image" Target="../media/image13.jpeg"/><Relationship Id="rId24" Type="http://schemas.openxmlformats.org/officeDocument/2006/relationships/tags" Target="../tags/tag19.xml"/><Relationship Id="rId23" Type="http://schemas.openxmlformats.org/officeDocument/2006/relationships/tags" Target="../tags/tag18.xml"/><Relationship Id="rId22" Type="http://schemas.openxmlformats.org/officeDocument/2006/relationships/tags" Target="../tags/tag17.xml"/><Relationship Id="rId21" Type="http://schemas.openxmlformats.org/officeDocument/2006/relationships/tags" Target="../tags/tag16.xml"/><Relationship Id="rId20" Type="http://schemas.openxmlformats.org/officeDocument/2006/relationships/tags" Target="../tags/tag15.xml"/><Relationship Id="rId2" Type="http://schemas.openxmlformats.org/officeDocument/2006/relationships/image" Target="../media/image2.png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image" Target="../media/image42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90.xml"/><Relationship Id="rId10" Type="http://schemas.openxmlformats.org/officeDocument/2006/relationships/tags" Target="../tags/tag289.xm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image" Target="../media/image1.jpeg"/><Relationship Id="rId4" Type="http://schemas.openxmlformats.org/officeDocument/2006/relationships/tags" Target="../tags/tag292.xml"/><Relationship Id="rId3" Type="http://schemas.openxmlformats.org/officeDocument/2006/relationships/image" Target="../media/image6.jpeg"/><Relationship Id="rId2" Type="http://schemas.openxmlformats.org/officeDocument/2006/relationships/tags" Target="../tags/tag291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44.png"/><Relationship Id="rId10" Type="http://schemas.openxmlformats.org/officeDocument/2006/relationships/tags" Target="../tags/tag297.xml"/><Relationship Id="rId1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image" Target="../media/image4.png"/><Relationship Id="rId6" Type="http://schemas.openxmlformats.org/officeDocument/2006/relationships/image" Target="../media/image44.png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image" Target="../media/image6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9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07.xml"/><Relationship Id="rId8" Type="http://schemas.openxmlformats.org/officeDocument/2006/relationships/image" Target="../media/image1.jpeg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image" Target="../media/image4.png"/><Relationship Id="rId4" Type="http://schemas.openxmlformats.org/officeDocument/2006/relationships/tags" Target="../tags/tag30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2.png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1.jpeg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3.png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47.xml"/><Relationship Id="rId21" Type="http://schemas.openxmlformats.org/officeDocument/2006/relationships/tags" Target="../tags/tag46.xml"/><Relationship Id="rId20" Type="http://schemas.openxmlformats.org/officeDocument/2006/relationships/tags" Target="../tags/tag45.xml"/><Relationship Id="rId2" Type="http://schemas.openxmlformats.org/officeDocument/2006/relationships/image" Target="../media/image2.png"/><Relationship Id="rId19" Type="http://schemas.openxmlformats.org/officeDocument/2006/relationships/tags" Target="../tags/tag44.xml"/><Relationship Id="rId18" Type="http://schemas.openxmlformats.org/officeDocument/2006/relationships/tags" Target="../tags/tag43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image" Target="../media/image3.png"/><Relationship Id="rId47" Type="http://schemas.openxmlformats.org/officeDocument/2006/relationships/slideLayout" Target="../slideLayouts/slideLayout1.xml"/><Relationship Id="rId46" Type="http://schemas.openxmlformats.org/officeDocument/2006/relationships/tags" Target="../tags/tag84.xml"/><Relationship Id="rId45" Type="http://schemas.openxmlformats.org/officeDocument/2006/relationships/tags" Target="../tags/tag83.xml"/><Relationship Id="rId44" Type="http://schemas.openxmlformats.org/officeDocument/2006/relationships/tags" Target="../tags/tag82.xml"/><Relationship Id="rId43" Type="http://schemas.openxmlformats.org/officeDocument/2006/relationships/tags" Target="../tags/tag81.xml"/><Relationship Id="rId42" Type="http://schemas.openxmlformats.org/officeDocument/2006/relationships/tags" Target="../tags/tag80.xml"/><Relationship Id="rId41" Type="http://schemas.openxmlformats.org/officeDocument/2006/relationships/tags" Target="../tags/tag79.xml"/><Relationship Id="rId40" Type="http://schemas.openxmlformats.org/officeDocument/2006/relationships/tags" Target="../tags/tag78.xml"/><Relationship Id="rId4" Type="http://schemas.openxmlformats.org/officeDocument/2006/relationships/image" Target="../media/image2.png"/><Relationship Id="rId39" Type="http://schemas.openxmlformats.org/officeDocument/2006/relationships/tags" Target="../tags/tag77.xml"/><Relationship Id="rId38" Type="http://schemas.openxmlformats.org/officeDocument/2006/relationships/tags" Target="../tags/tag76.xml"/><Relationship Id="rId37" Type="http://schemas.openxmlformats.org/officeDocument/2006/relationships/tags" Target="../tags/tag75.xml"/><Relationship Id="rId36" Type="http://schemas.openxmlformats.org/officeDocument/2006/relationships/tags" Target="../tags/tag74.xml"/><Relationship Id="rId35" Type="http://schemas.openxmlformats.org/officeDocument/2006/relationships/tags" Target="../tags/tag73.xml"/><Relationship Id="rId34" Type="http://schemas.openxmlformats.org/officeDocument/2006/relationships/tags" Target="../tags/tag72.xml"/><Relationship Id="rId33" Type="http://schemas.openxmlformats.org/officeDocument/2006/relationships/tags" Target="../tags/tag71.xml"/><Relationship Id="rId32" Type="http://schemas.openxmlformats.org/officeDocument/2006/relationships/tags" Target="../tags/tag70.xml"/><Relationship Id="rId31" Type="http://schemas.openxmlformats.org/officeDocument/2006/relationships/tags" Target="../tags/tag69.xml"/><Relationship Id="rId30" Type="http://schemas.openxmlformats.org/officeDocument/2006/relationships/tags" Target="../tags/tag68.xml"/><Relationship Id="rId3" Type="http://schemas.openxmlformats.org/officeDocument/2006/relationships/image" Target="../media/image6.jpeg"/><Relationship Id="rId29" Type="http://schemas.openxmlformats.org/officeDocument/2006/relationships/tags" Target="../tags/tag67.xml"/><Relationship Id="rId28" Type="http://schemas.openxmlformats.org/officeDocument/2006/relationships/tags" Target="../tags/tag66.xml"/><Relationship Id="rId27" Type="http://schemas.openxmlformats.org/officeDocument/2006/relationships/image" Target="../media/image21.jpeg"/><Relationship Id="rId26" Type="http://schemas.openxmlformats.org/officeDocument/2006/relationships/image" Target="../media/image20.jpeg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tags" Target="../tags/tag63.xml"/><Relationship Id="rId22" Type="http://schemas.openxmlformats.org/officeDocument/2006/relationships/image" Target="../media/image19.jpeg"/><Relationship Id="rId21" Type="http://schemas.openxmlformats.org/officeDocument/2006/relationships/image" Target="../media/image18.jpeg"/><Relationship Id="rId20" Type="http://schemas.openxmlformats.org/officeDocument/2006/relationships/image" Target="../media/image17.png"/><Relationship Id="rId2" Type="http://schemas.openxmlformats.org/officeDocument/2006/relationships/tags" Target="../tags/tag48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4" Type="http://schemas.openxmlformats.org/officeDocument/2006/relationships/slideLayout" Target="../slideLayouts/slideLayout1.xml"/><Relationship Id="rId43" Type="http://schemas.openxmlformats.org/officeDocument/2006/relationships/tags" Target="../tags/tag121.xml"/><Relationship Id="rId42" Type="http://schemas.openxmlformats.org/officeDocument/2006/relationships/tags" Target="../tags/tag120.xml"/><Relationship Id="rId41" Type="http://schemas.openxmlformats.org/officeDocument/2006/relationships/tags" Target="../tags/tag119.xml"/><Relationship Id="rId40" Type="http://schemas.openxmlformats.org/officeDocument/2006/relationships/tags" Target="../tags/tag118.xml"/><Relationship Id="rId4" Type="http://schemas.openxmlformats.org/officeDocument/2006/relationships/tags" Target="../tags/tag87.xml"/><Relationship Id="rId39" Type="http://schemas.openxmlformats.org/officeDocument/2006/relationships/tags" Target="../tags/tag117.xml"/><Relationship Id="rId38" Type="http://schemas.openxmlformats.org/officeDocument/2006/relationships/tags" Target="../tags/tag116.xml"/><Relationship Id="rId37" Type="http://schemas.openxmlformats.org/officeDocument/2006/relationships/tags" Target="../tags/tag115.xml"/><Relationship Id="rId36" Type="http://schemas.openxmlformats.org/officeDocument/2006/relationships/image" Target="../media/image24.png"/><Relationship Id="rId35" Type="http://schemas.openxmlformats.org/officeDocument/2006/relationships/tags" Target="../tags/tag114.xml"/><Relationship Id="rId34" Type="http://schemas.openxmlformats.org/officeDocument/2006/relationships/image" Target="../media/image23.png"/><Relationship Id="rId33" Type="http://schemas.openxmlformats.org/officeDocument/2006/relationships/tags" Target="../tags/tag113.xml"/><Relationship Id="rId32" Type="http://schemas.openxmlformats.org/officeDocument/2006/relationships/tags" Target="../tags/tag112.xml"/><Relationship Id="rId31" Type="http://schemas.openxmlformats.org/officeDocument/2006/relationships/tags" Target="../tags/tag111.xml"/><Relationship Id="rId30" Type="http://schemas.openxmlformats.org/officeDocument/2006/relationships/tags" Target="../tags/tag110.xml"/><Relationship Id="rId3" Type="http://schemas.openxmlformats.org/officeDocument/2006/relationships/tags" Target="../tags/tag86.xml"/><Relationship Id="rId29" Type="http://schemas.openxmlformats.org/officeDocument/2006/relationships/tags" Target="../tags/tag109.xml"/><Relationship Id="rId28" Type="http://schemas.openxmlformats.org/officeDocument/2006/relationships/tags" Target="../tags/tag108.xml"/><Relationship Id="rId27" Type="http://schemas.openxmlformats.org/officeDocument/2006/relationships/tags" Target="../tags/tag107.xml"/><Relationship Id="rId26" Type="http://schemas.openxmlformats.org/officeDocument/2006/relationships/tags" Target="../tags/tag106.xml"/><Relationship Id="rId25" Type="http://schemas.openxmlformats.org/officeDocument/2006/relationships/tags" Target="../tags/tag105.xml"/><Relationship Id="rId24" Type="http://schemas.openxmlformats.org/officeDocument/2006/relationships/tags" Target="../tags/tag104.xml"/><Relationship Id="rId23" Type="http://schemas.openxmlformats.org/officeDocument/2006/relationships/image" Target="../media/image22.png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image" Target="../media/image6.jpeg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image" Target="../media/image3.png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1.xml"/><Relationship Id="rId31" Type="http://schemas.openxmlformats.org/officeDocument/2006/relationships/tags" Target="../tags/tag147.xml"/><Relationship Id="rId30" Type="http://schemas.openxmlformats.org/officeDocument/2006/relationships/tags" Target="../tags/tag146.xml"/><Relationship Id="rId3" Type="http://schemas.openxmlformats.org/officeDocument/2006/relationships/image" Target="../media/image2.png"/><Relationship Id="rId29" Type="http://schemas.openxmlformats.org/officeDocument/2006/relationships/tags" Target="../tags/tag145.xml"/><Relationship Id="rId28" Type="http://schemas.openxmlformats.org/officeDocument/2006/relationships/tags" Target="../tags/tag144.xml"/><Relationship Id="rId27" Type="http://schemas.openxmlformats.org/officeDocument/2006/relationships/tags" Target="../tags/tag143.xml"/><Relationship Id="rId26" Type="http://schemas.openxmlformats.org/officeDocument/2006/relationships/tags" Target="../tags/tag142.xml"/><Relationship Id="rId25" Type="http://schemas.openxmlformats.org/officeDocument/2006/relationships/tags" Target="../tags/tag141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image" Target="../media/image16.jpeg"/><Relationship Id="rId19" Type="http://schemas.openxmlformats.org/officeDocument/2006/relationships/tags" Target="../tags/tag135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image" Target="../media/image26.svg"/><Relationship Id="rId10" Type="http://schemas.openxmlformats.org/officeDocument/2006/relationships/image" Target="../media/image25.png"/><Relationship Id="rId1" Type="http://schemas.openxmlformats.org/officeDocument/2006/relationships/tags" Target="../tags/tag1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/>
          <p:nvPr>
            <p:custDataLst>
              <p:tags r:id="rId1"/>
            </p:custDataLst>
          </p:nvPr>
        </p:nvPicPr>
        <p:blipFill>
          <a:blip r:embed="rId2">
            <a:alphaModFix amt="80000"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200" y="-4381500"/>
            <a:ext cx="19008725" cy="19484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/>
          <p:cNvSpPr/>
          <p:nvPr/>
        </p:nvSpPr>
        <p:spPr>
          <a:xfrm>
            <a:off x="-76200" y="-114300"/>
            <a:ext cx="18592800" cy="10668000"/>
          </a:xfrm>
          <a:prstGeom prst="rect">
            <a:avLst/>
          </a:prstGeom>
          <a:solidFill>
            <a:srgbClr val="F7FAFF">
              <a:alpha val="94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34855" flipV="1">
            <a:off x="7892424" y="6231563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0"/>
                </a:moveTo>
                <a:lnTo>
                  <a:pt x="13085169" y="5743160"/>
                </a:lnTo>
                <a:lnTo>
                  <a:pt x="13085169" y="0"/>
                </a:lnTo>
                <a:lnTo>
                  <a:pt x="0" y="0"/>
                </a:lnTo>
                <a:lnTo>
                  <a:pt x="0" y="574316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2095" r="-2095"/>
            </a:stretch>
          </a:blipFill>
        </p:spPr>
      </p:sp>
      <p:sp>
        <p:nvSpPr>
          <p:cNvPr id="4" name="Freeform 4"/>
          <p:cNvSpPr/>
          <p:nvPr/>
        </p:nvSpPr>
        <p:spPr>
          <a:xfrm rot="-1204851" flipV="1">
            <a:off x="5641124" y="8018466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4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862994">
            <a:off x="-7949821" y="7331300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10060989">
            <a:off x="-3585179" y="-3313264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0"/>
                </a:lnTo>
                <a:lnTo>
                  <a:pt x="0" y="47230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组合 6"/>
          <p:cNvGrpSpPr/>
          <p:nvPr/>
        </p:nvGrpSpPr>
        <p:grpSpPr>
          <a:xfrm>
            <a:off x="1676400" y="6438900"/>
            <a:ext cx="6757670" cy="1219200"/>
            <a:chOff x="1981200" y="6591300"/>
            <a:chExt cx="7543800" cy="1219200"/>
          </a:xfrm>
        </p:grpSpPr>
        <p:sp>
          <p:nvSpPr>
            <p:cNvPr id="14" name="圆角矩形 13"/>
            <p:cNvSpPr/>
            <p:nvPr/>
          </p:nvSpPr>
          <p:spPr>
            <a:xfrm>
              <a:off x="1981200" y="6591300"/>
              <a:ext cx="7543800" cy="1219200"/>
            </a:xfrm>
            <a:prstGeom prst="roundRect">
              <a:avLst/>
            </a:prstGeom>
            <a:solidFill>
              <a:srgbClr val="5C7ED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143525" y="6667500"/>
              <a:ext cx="7229475" cy="1014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55"/>
                </a:lnSpc>
              </a:pPr>
              <a:r>
                <a:rPr lang="en-US" sz="2400" b="1" dirty="0" err="1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汇报人</a:t>
              </a:r>
              <a:r>
                <a:rPr lang="en-US" sz="2400" dirty="0" err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：</a:t>
              </a:r>
              <a:r>
                <a:rPr lang="en-US" sz="2400" dirty="0" err="1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李相宜，马茂原，周知玉，</a:t>
              </a:r>
              <a:r>
                <a:rPr lang="zh-CN" altLang="en-US" sz="2400" dirty="0" err="1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林超强</a:t>
              </a:r>
              <a:r>
                <a:rPr lang="en-US" sz="2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，  </a:t>
              </a:r>
              <a:endParaRPr 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  <a:p>
              <a:pPr algn="ctr">
                <a:lnSpc>
                  <a:spcPts val="3955"/>
                </a:lnSpc>
              </a:pPr>
              <a:r>
                <a:rPr lang="en-US" sz="24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       </a:t>
              </a:r>
              <a:r>
                <a:rPr lang="en-US" sz="2400" dirty="0" err="1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李啸金，刘彬斌，金宇麒，徐池</a:t>
              </a:r>
              <a:endParaRPr lang="en-US" sz="2400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35760" y="3162300"/>
            <a:ext cx="15731490" cy="1908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880"/>
              </a:lnSpc>
            </a:pPr>
            <a:r>
              <a:rPr lang="en-US" sz="8800" b="1" spc="600" dirty="0" err="1">
                <a:solidFill>
                  <a:srgbClr val="3B64C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商业模式与未来前景解析</a:t>
            </a:r>
            <a:endParaRPr lang="en-US" sz="8800" b="1" spc="600" dirty="0" err="1">
              <a:solidFill>
                <a:srgbClr val="3B64C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35708" y="1642180"/>
            <a:ext cx="2725816" cy="1977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420"/>
              </a:lnSpc>
            </a:pPr>
            <a:r>
              <a:rPr lang="en-US" sz="8800" b="1" spc="220" dirty="0" err="1">
                <a:solidFill>
                  <a:srgbClr val="3B64C9">
                    <a:alpha val="82745"/>
                  </a:srgb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小米</a:t>
            </a:r>
            <a:endParaRPr lang="en-US" sz="8800" b="1" spc="220" dirty="0" err="1">
              <a:solidFill>
                <a:srgbClr val="3B64C9">
                  <a:alpha val="82745"/>
                </a:srgb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70045" y="2293620"/>
            <a:ext cx="5301124" cy="1224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55"/>
              </a:lnSpc>
            </a:pPr>
            <a:r>
              <a:rPr lang="en-US" sz="6825" dirty="0" err="1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生态蓝图</a:t>
            </a:r>
            <a:r>
              <a:rPr lang="en-US" sz="6825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endParaRPr lang="en-US" sz="6825" dirty="0">
              <a:solidFill>
                <a:srgbClr val="37373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6188" y="5295893"/>
            <a:ext cx="11380086" cy="32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zh-CN" altLang="en-US" sz="20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小米前景如何？怎眼看待其商业模式？</a:t>
            </a:r>
            <a:endParaRPr lang="zh-CN" altLang="en-US" sz="20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868400" y="342900"/>
            <a:ext cx="4086860" cy="1149985"/>
            <a:chOff x="2640" y="3067"/>
            <a:chExt cx="9388" cy="2641"/>
          </a:xfrm>
        </p:grpSpPr>
        <p:pic>
          <p:nvPicPr>
            <p:cNvPr id="16" name="图片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clrChange>
                <a:clrFrom>
                  <a:srgbClr val="F2F2F0">
                    <a:alpha val="100000"/>
                  </a:srgbClr>
                </a:clrFrom>
                <a:clrTo>
                  <a:srgbClr val="F2F2F0">
                    <a:alpha val="100000"/>
                    <a:alpha val="0"/>
                  </a:srgbClr>
                </a:clrTo>
              </a:clrChange>
            </a:blip>
            <a:srcRect l="28458" t="28444" r="13043" b="43111"/>
            <a:stretch>
              <a:fillRect/>
            </a:stretch>
          </p:blipFill>
          <p:spPr>
            <a:xfrm>
              <a:off x="5040" y="3630"/>
              <a:ext cx="6988" cy="1511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>
              <a:off x="2640" y="3067"/>
              <a:ext cx="2576" cy="2641"/>
              <a:chOff x="6000" y="-6900"/>
              <a:chExt cx="4696" cy="4812"/>
            </a:xfrm>
          </p:grpSpPr>
          <p:sp>
            <p:nvSpPr>
              <p:cNvPr id="36" name="矩形 35"/>
              <p:cNvSpPr/>
              <p:nvPr>
                <p:custDataLst>
                  <p:tags r:id="rId7"/>
                </p:custDataLst>
              </p:nvPr>
            </p:nvSpPr>
            <p:spPr>
              <a:xfrm>
                <a:off x="7080" y="-5460"/>
                <a:ext cx="2520" cy="2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/>
              <p:cNvPicPr/>
              <p:nvPr>
                <p:custDataLst>
                  <p:tags r:id="rId8"/>
                </p:custDataLst>
              </p:nvPr>
            </p:nvPicPr>
            <p:blipFill>
              <a:blip r:embed="rId2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00" y="-6900"/>
                <a:ext cx="4697" cy="4812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pic>
        <p:nvPicPr>
          <p:cNvPr id="19" name="图片 18" descr="d6ea493a-32b1-48e4-8603-2c638be0b7ea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7400" y="4076700"/>
            <a:ext cx="10163175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3372" t="-8763" r="-16502" b="-45065"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607402" y="6693647"/>
            <a:ext cx="7073801" cy="2598185"/>
            <a:chOff x="1607402" y="6693647"/>
            <a:chExt cx="7073801" cy="2598185"/>
          </a:xfrm>
        </p:grpSpPr>
        <p:grpSp>
          <p:nvGrpSpPr>
            <p:cNvPr id="104" name="Group 11"/>
            <p:cNvGrpSpPr/>
            <p:nvPr/>
          </p:nvGrpSpPr>
          <p:grpSpPr>
            <a:xfrm>
              <a:off x="1607402" y="6693647"/>
              <a:ext cx="7073801" cy="2598185"/>
              <a:chOff x="0" y="0"/>
              <a:chExt cx="1863059" cy="684296"/>
            </a:xfrm>
          </p:grpSpPr>
          <p:sp>
            <p:nvSpPr>
              <p:cNvPr id="105" name="Freeform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1863059" cy="684296"/>
              </a:xfrm>
              <a:custGeom>
                <a:avLst/>
                <a:gdLst/>
                <a:ahLst/>
                <a:cxnLst/>
                <a:rect l="l" t="t" r="r" b="b"/>
                <a:pathLst>
                  <a:path w="1863059" h="684296">
                    <a:moveTo>
                      <a:pt x="17511" y="0"/>
                    </a:moveTo>
                    <a:lnTo>
                      <a:pt x="1845548" y="0"/>
                    </a:lnTo>
                    <a:cubicBezTo>
                      <a:pt x="1855219" y="0"/>
                      <a:pt x="1863059" y="7840"/>
                      <a:pt x="1863059" y="17511"/>
                    </a:cubicBezTo>
                    <a:lnTo>
                      <a:pt x="1863059" y="666784"/>
                    </a:lnTo>
                    <a:cubicBezTo>
                      <a:pt x="1863059" y="671429"/>
                      <a:pt x="1861214" y="675883"/>
                      <a:pt x="1857930" y="679167"/>
                    </a:cubicBezTo>
                    <a:cubicBezTo>
                      <a:pt x="1854646" y="682451"/>
                      <a:pt x="1850192" y="684296"/>
                      <a:pt x="1845548" y="684296"/>
                    </a:cubicBezTo>
                    <a:lnTo>
                      <a:pt x="17511" y="684296"/>
                    </a:lnTo>
                    <a:cubicBezTo>
                      <a:pt x="12867" y="684296"/>
                      <a:pt x="8413" y="682451"/>
                      <a:pt x="5129" y="679167"/>
                    </a:cubicBezTo>
                    <a:cubicBezTo>
                      <a:pt x="1845" y="675883"/>
                      <a:pt x="0" y="671429"/>
                      <a:pt x="0" y="666784"/>
                    </a:cubicBezTo>
                    <a:lnTo>
                      <a:pt x="0" y="17511"/>
                    </a:lnTo>
                    <a:cubicBezTo>
                      <a:pt x="0" y="12867"/>
                      <a:pt x="1845" y="8413"/>
                      <a:pt x="5129" y="5129"/>
                    </a:cubicBezTo>
                    <a:cubicBezTo>
                      <a:pt x="8413" y="1845"/>
                      <a:pt x="12867" y="0"/>
                      <a:pt x="17511" y="0"/>
                    </a:cubicBezTo>
                    <a:close/>
                  </a:path>
                </a:pathLst>
              </a:custGeom>
              <a:solidFill>
                <a:srgbClr val="EBEBEB">
                  <a:alpha val="61961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06" name="TextBox 1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0" y="-38100"/>
                <a:ext cx="1863059" cy="722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08" name="AutoShape 21"/>
            <p:cNvSpPr/>
            <p:nvPr>
              <p:custDataLst>
                <p:tags r:id="rId5"/>
              </p:custDataLst>
            </p:nvPr>
          </p:nvSpPr>
          <p:spPr>
            <a:xfrm>
              <a:off x="1898228" y="7527962"/>
              <a:ext cx="6492149" cy="0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9" name="AutoShape 36"/>
            <p:cNvSpPr/>
            <p:nvPr>
              <p:custDataLst>
                <p:tags r:id="rId6"/>
              </p:custDataLst>
            </p:nvPr>
          </p:nvSpPr>
          <p:spPr>
            <a:xfrm flipV="1">
              <a:off x="5144303" y="7896228"/>
              <a:ext cx="0" cy="861617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0" name="TextBox 37"/>
            <p:cNvSpPr txBox="1"/>
            <p:nvPr>
              <p:custDataLst>
                <p:tags r:id="rId7"/>
              </p:custDataLst>
            </p:nvPr>
          </p:nvSpPr>
          <p:spPr>
            <a:xfrm>
              <a:off x="1898228" y="7663839"/>
              <a:ext cx="2846665" cy="48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 err="1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构成</a:t>
              </a:r>
              <a:endParaRPr lang="en-US" sz="2800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111" name="TextBox 38"/>
            <p:cNvSpPr txBox="1"/>
            <p:nvPr>
              <p:custDataLst>
                <p:tags r:id="rId8"/>
              </p:custDataLst>
            </p:nvPr>
          </p:nvSpPr>
          <p:spPr>
            <a:xfrm>
              <a:off x="1822029" y="8226398"/>
              <a:ext cx="3322274" cy="7073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  <a:buClrTx/>
                <a:buSzTx/>
                <a:buNone/>
              </a:pP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涵盖广告</a:t>
              </a:r>
              <a:r>
                <a:rPr lang="en-US" sz="2000" spc="-15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、</a:t>
              </a: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金融科技</a:t>
              </a:r>
              <a:r>
                <a:rPr lang="en-US" sz="2000" spc="-15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sym typeface="思源黑体 1" panose="020B0500000000000000" charset="-122"/>
                </a:rPr>
                <a:t>、</a:t>
              </a: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游戏</a:t>
              </a:r>
              <a:r>
                <a:rPr lang="en-US" sz="2000" spc="-15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sym typeface="思源黑体 1" panose="020B0500000000000000" charset="-122"/>
                </a:rPr>
                <a:t>、</a:t>
              </a: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电商</a:t>
              </a:r>
              <a:r>
                <a:rPr lang="en-US" sz="2000" spc="-15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sym typeface="思源黑体 1" panose="020B0500000000000000" charset="-122"/>
                </a:rPr>
                <a:t>、</a:t>
              </a: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电视等</a:t>
              </a:r>
              <a:endParaRPr lang="en-US" sz="20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12" name="TextBox 39"/>
            <p:cNvSpPr txBox="1"/>
            <p:nvPr>
              <p:custDataLst>
                <p:tags r:id="rId9"/>
              </p:custDataLst>
            </p:nvPr>
          </p:nvSpPr>
          <p:spPr>
            <a:xfrm>
              <a:off x="5543712" y="7663839"/>
              <a:ext cx="2846665" cy="489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2800" dirty="0" err="1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地位</a:t>
              </a:r>
              <a:endParaRPr lang="en-US" sz="2800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113" name="TextBox 40"/>
            <p:cNvSpPr txBox="1"/>
            <p:nvPr>
              <p:custDataLst>
                <p:tags r:id="rId10"/>
              </p:custDataLst>
            </p:nvPr>
          </p:nvSpPr>
          <p:spPr>
            <a:xfrm>
              <a:off x="5391314" y="8226398"/>
              <a:ext cx="3079707" cy="7073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en-US" sz="20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第三大</a:t>
              </a: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收入来源，但毛利率高达72%，</a:t>
              </a: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是主要盈利点</a:t>
              </a:r>
              <a:endParaRPr lang="en-US" sz="20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07185" y="1867025"/>
            <a:ext cx="7073900" cy="4577590"/>
            <a:chOff x="1607185" y="1867025"/>
            <a:chExt cx="7073900" cy="4577590"/>
          </a:xfrm>
        </p:grpSpPr>
        <p:grpSp>
          <p:nvGrpSpPr>
            <p:cNvPr id="131" name="Group 8"/>
            <p:cNvGrpSpPr/>
            <p:nvPr/>
          </p:nvGrpSpPr>
          <p:grpSpPr>
            <a:xfrm>
              <a:off x="1607185" y="1867025"/>
              <a:ext cx="7073900" cy="4577590"/>
              <a:chOff x="0" y="-6657"/>
              <a:chExt cx="1863059" cy="1205667"/>
            </a:xfrm>
          </p:grpSpPr>
          <p:sp>
            <p:nvSpPr>
              <p:cNvPr id="132" name="Freeform 9"/>
              <p:cNvSpPr/>
              <p:nvPr>
                <p:custDataLst>
                  <p:tags r:id="rId11"/>
                </p:custDataLst>
              </p:nvPr>
            </p:nvSpPr>
            <p:spPr>
              <a:xfrm>
                <a:off x="0" y="0"/>
                <a:ext cx="1863059" cy="1167567"/>
              </a:xfrm>
              <a:custGeom>
                <a:avLst/>
                <a:gdLst/>
                <a:ahLst/>
                <a:cxnLst/>
                <a:rect l="l" t="t" r="r" b="b"/>
                <a:pathLst>
                  <a:path w="1863059" h="1167567">
                    <a:moveTo>
                      <a:pt x="17511" y="0"/>
                    </a:moveTo>
                    <a:lnTo>
                      <a:pt x="1845548" y="0"/>
                    </a:lnTo>
                    <a:cubicBezTo>
                      <a:pt x="1855219" y="0"/>
                      <a:pt x="1863059" y="7840"/>
                      <a:pt x="1863059" y="17511"/>
                    </a:cubicBezTo>
                    <a:lnTo>
                      <a:pt x="1863059" y="1150056"/>
                    </a:lnTo>
                    <a:cubicBezTo>
                      <a:pt x="1863059" y="1154700"/>
                      <a:pt x="1861214" y="1159154"/>
                      <a:pt x="1857930" y="1162438"/>
                    </a:cubicBezTo>
                    <a:cubicBezTo>
                      <a:pt x="1854646" y="1165722"/>
                      <a:pt x="1850192" y="1167567"/>
                      <a:pt x="1845548" y="1167567"/>
                    </a:cubicBezTo>
                    <a:lnTo>
                      <a:pt x="17511" y="1167567"/>
                    </a:lnTo>
                    <a:cubicBezTo>
                      <a:pt x="12867" y="1167567"/>
                      <a:pt x="8413" y="1165722"/>
                      <a:pt x="5129" y="1162438"/>
                    </a:cubicBezTo>
                    <a:cubicBezTo>
                      <a:pt x="1845" y="1159154"/>
                      <a:pt x="0" y="1154700"/>
                      <a:pt x="0" y="1150056"/>
                    </a:cubicBezTo>
                    <a:lnTo>
                      <a:pt x="0" y="17511"/>
                    </a:lnTo>
                    <a:cubicBezTo>
                      <a:pt x="0" y="12867"/>
                      <a:pt x="1845" y="8413"/>
                      <a:pt x="5129" y="5129"/>
                    </a:cubicBezTo>
                    <a:cubicBezTo>
                      <a:pt x="8413" y="1845"/>
                      <a:pt x="12867" y="0"/>
                      <a:pt x="17511" y="0"/>
                    </a:cubicBezTo>
                    <a:close/>
                  </a:path>
                </a:pathLst>
              </a:custGeom>
              <a:solidFill>
                <a:srgbClr val="EBEBEB">
                  <a:alpha val="61961"/>
                </a:srgbClr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TextBox 10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0" y="-6657"/>
                <a:ext cx="1863059" cy="12056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5" name="AutoShape 19"/>
            <p:cNvSpPr/>
            <p:nvPr>
              <p:custDataLst>
                <p:tags r:id="rId13"/>
              </p:custDataLst>
            </p:nvPr>
          </p:nvSpPr>
          <p:spPr>
            <a:xfrm>
              <a:off x="1898015" y="2794100"/>
              <a:ext cx="6492240" cy="0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6" name="Group 24"/>
            <p:cNvGrpSpPr/>
            <p:nvPr/>
          </p:nvGrpSpPr>
          <p:grpSpPr>
            <a:xfrm>
              <a:off x="1898015" y="3235413"/>
              <a:ext cx="807085" cy="807063"/>
              <a:chOff x="0" y="0"/>
              <a:chExt cx="812800" cy="812800"/>
            </a:xfrm>
          </p:grpSpPr>
          <p:sp>
            <p:nvSpPr>
              <p:cNvPr id="137" name="Freeform 25"/>
              <p:cNvSpPr/>
              <p:nvPr>
                <p:custDataLst>
                  <p:tags r:id="rId14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BDCFF">
                      <a:alpha val="100000"/>
                    </a:srgbClr>
                  </a:gs>
                  <a:gs pos="100000">
                    <a:srgbClr val="139D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38" name="TextBox 2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39" name="TextBox 27"/>
            <p:cNvSpPr txBox="1"/>
            <p:nvPr>
              <p:custDataLst>
                <p:tags r:id="rId16"/>
              </p:custDataLst>
            </p:nvPr>
          </p:nvSpPr>
          <p:spPr>
            <a:xfrm>
              <a:off x="2900045" y="2940146"/>
              <a:ext cx="5490845" cy="48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800" dirty="0" err="1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发展历程</a:t>
              </a:r>
              <a:endParaRPr lang="en-US" sz="2800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140" name="TextBox 28"/>
            <p:cNvSpPr txBox="1"/>
            <p:nvPr>
              <p:custDataLst>
                <p:tags r:id="rId17"/>
              </p:custDataLst>
            </p:nvPr>
          </p:nvSpPr>
          <p:spPr>
            <a:xfrm>
              <a:off x="2900045" y="3502105"/>
              <a:ext cx="5490845" cy="707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indent="0"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2010年以</a:t>
              </a:r>
              <a:r>
                <a:rPr lang="en-US" sz="20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高性价比手机</a:t>
              </a: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切入市场，迅速吸引用户</a:t>
              </a:r>
              <a:endParaRPr lang="en-US" sz="20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indent="0" algn="l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000" b="1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逐步拓展至智能硬件、生活耗材领域</a:t>
              </a:r>
              <a:r>
                <a:rPr lang="zh-CN" altLang="en-US" sz="20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。</a:t>
              </a:r>
              <a:endParaRPr lang="en-US" sz="20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41" name="TextBox 29"/>
            <p:cNvSpPr txBox="1"/>
            <p:nvPr>
              <p:custDataLst>
                <p:tags r:id="rId18"/>
              </p:custDataLst>
            </p:nvPr>
          </p:nvSpPr>
          <p:spPr>
            <a:xfrm>
              <a:off x="1898015" y="3334470"/>
              <a:ext cx="807085" cy="46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方正姚体" panose="02010601030101010101" charset="-122"/>
                  <a:ea typeface="方正姚体" panose="02010601030101010101" charset="-122"/>
                  <a:cs typeface="可画耀动黑-简" panose="020B0500000000000000" charset="-122"/>
                  <a:sym typeface="可画耀动黑-简" panose="020B0500000000000000" charset="-122"/>
                </a:rPr>
                <a:t>01</a:t>
              </a:r>
              <a:endParaRPr lang="en-US" sz="3000" dirty="0">
                <a:solidFill>
                  <a:srgbClr val="FFFFFF"/>
                </a:solidFill>
                <a:latin typeface="方正姚体" panose="02010601030101010101" charset="-122"/>
                <a:ea typeface="方正姚体" panose="02010601030101010101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grpSp>
          <p:nvGrpSpPr>
            <p:cNvPr id="142" name="Group 30"/>
            <p:cNvGrpSpPr/>
            <p:nvPr/>
          </p:nvGrpSpPr>
          <p:grpSpPr>
            <a:xfrm>
              <a:off x="1898015" y="4688888"/>
              <a:ext cx="807085" cy="807063"/>
              <a:chOff x="0" y="0"/>
              <a:chExt cx="812800" cy="812800"/>
            </a:xfrm>
          </p:grpSpPr>
          <p:sp>
            <p:nvSpPr>
              <p:cNvPr id="143" name="Freeform 31"/>
              <p:cNvSpPr/>
              <p:nvPr>
                <p:custDataLst>
                  <p:tags r:id="rId19"/>
                </p:custDataLst>
              </p:nvPr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BDCFF">
                      <a:alpha val="100000"/>
                    </a:srgbClr>
                  </a:gs>
                  <a:gs pos="100000">
                    <a:srgbClr val="139DFF">
                      <a:alpha val="100000"/>
                    </a:srgbClr>
                  </a:gs>
                </a:gsLst>
                <a:lin ang="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44" name="TextBox 32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145" name="TextBox 33"/>
            <p:cNvSpPr txBox="1"/>
            <p:nvPr>
              <p:custDataLst>
                <p:tags r:id="rId21"/>
              </p:custDataLst>
            </p:nvPr>
          </p:nvSpPr>
          <p:spPr>
            <a:xfrm>
              <a:off x="2900045" y="4393621"/>
              <a:ext cx="5490845" cy="48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800" dirty="0" err="1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现状</a:t>
              </a:r>
              <a:endParaRPr lang="en-US" sz="3000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146" name="TextBox 34"/>
            <p:cNvSpPr txBox="1"/>
            <p:nvPr>
              <p:custDataLst>
                <p:tags r:id="rId22"/>
              </p:custDataLst>
            </p:nvPr>
          </p:nvSpPr>
          <p:spPr>
            <a:xfrm>
              <a:off x="2900045" y="4955581"/>
              <a:ext cx="5490845" cy="1107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ct val="120000"/>
                </a:lnSpc>
                <a:buClrTx/>
                <a:buSzTx/>
                <a:buNone/>
              </a:pP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2023年财报显示，</a:t>
              </a:r>
              <a:r>
                <a:rPr lang="en-US" sz="20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手机业务</a:t>
              </a: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占比超58%，</a:t>
              </a:r>
              <a:r>
                <a:rPr lang="en-US" sz="20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仍是主要收入来源</a:t>
              </a:r>
              <a:r>
                <a:rPr lang="zh-CN" alt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；</a:t>
              </a:r>
              <a:r>
                <a:rPr lang="en-US" sz="20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硬件</a:t>
              </a: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毛利率长期控制在5%以内，旨在通过</a:t>
              </a:r>
              <a:r>
                <a:rPr lang="en-US" sz="20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规模化</a:t>
              </a:r>
              <a:r>
                <a: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获取用户流量</a:t>
              </a:r>
              <a:r>
                <a:rPr lang="zh-CN" alt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。</a:t>
              </a:r>
              <a:endParaRPr lang="en-US" sz="20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47" name="TextBox 35"/>
            <p:cNvSpPr txBox="1"/>
            <p:nvPr>
              <p:custDataLst>
                <p:tags r:id="rId23"/>
              </p:custDataLst>
            </p:nvPr>
          </p:nvSpPr>
          <p:spPr>
            <a:xfrm>
              <a:off x="1898015" y="4787310"/>
              <a:ext cx="807085" cy="461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方正姚体" panose="02010601030101010101" charset="-122"/>
                  <a:ea typeface="方正姚体" panose="02010601030101010101" charset="-122"/>
                  <a:cs typeface="可画耀动黑-简" panose="020B0500000000000000" charset="-122"/>
                  <a:sym typeface="可画耀动黑-简" panose="020B0500000000000000" charset="-122"/>
                </a:rPr>
                <a:t>02</a:t>
              </a:r>
              <a:endParaRPr lang="en-US" sz="3000" dirty="0">
                <a:solidFill>
                  <a:srgbClr val="FFFFFF"/>
                </a:solidFill>
                <a:latin typeface="方正姚体" panose="02010601030101010101" charset="-122"/>
                <a:ea typeface="方正姚体" panose="02010601030101010101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67800" y="1884045"/>
            <a:ext cx="7678420" cy="7407910"/>
            <a:chOff x="9067800" y="1884045"/>
            <a:chExt cx="7678420" cy="7407910"/>
          </a:xfrm>
        </p:grpSpPr>
        <p:grpSp>
          <p:nvGrpSpPr>
            <p:cNvPr id="35" name="Group 5"/>
            <p:cNvGrpSpPr/>
            <p:nvPr/>
          </p:nvGrpSpPr>
          <p:grpSpPr>
            <a:xfrm>
              <a:off x="9067800" y="1884045"/>
              <a:ext cx="7678420" cy="7407910"/>
              <a:chOff x="0" y="0"/>
              <a:chExt cx="1943806" cy="1826876"/>
            </a:xfrm>
          </p:grpSpPr>
          <p:sp>
            <p:nvSpPr>
              <p:cNvPr id="37" name="Freeform 6"/>
              <p:cNvSpPr/>
              <p:nvPr>
                <p:custDataLst>
                  <p:tags r:id="rId24"/>
                </p:custDataLst>
              </p:nvPr>
            </p:nvSpPr>
            <p:spPr>
              <a:xfrm>
                <a:off x="0" y="0"/>
                <a:ext cx="1943806" cy="1826876"/>
              </a:xfrm>
              <a:custGeom>
                <a:avLst/>
                <a:gdLst/>
                <a:ahLst/>
                <a:cxnLst/>
                <a:rect l="l" t="t" r="r" b="b"/>
                <a:pathLst>
                  <a:path w="1943806" h="1826876">
                    <a:moveTo>
                      <a:pt x="18882" y="0"/>
                    </a:moveTo>
                    <a:lnTo>
                      <a:pt x="1924924" y="0"/>
                    </a:lnTo>
                    <a:cubicBezTo>
                      <a:pt x="1935352" y="0"/>
                      <a:pt x="1943806" y="8454"/>
                      <a:pt x="1943806" y="18882"/>
                    </a:cubicBezTo>
                    <a:lnTo>
                      <a:pt x="1943806" y="1807994"/>
                    </a:lnTo>
                    <a:cubicBezTo>
                      <a:pt x="1943806" y="1818423"/>
                      <a:pt x="1935352" y="1826876"/>
                      <a:pt x="1924924" y="1826876"/>
                    </a:cubicBezTo>
                    <a:lnTo>
                      <a:pt x="18882" y="1826876"/>
                    </a:lnTo>
                    <a:cubicBezTo>
                      <a:pt x="13874" y="1826876"/>
                      <a:pt x="9071" y="1824887"/>
                      <a:pt x="5530" y="1821346"/>
                    </a:cubicBezTo>
                    <a:cubicBezTo>
                      <a:pt x="1989" y="1817805"/>
                      <a:pt x="0" y="1813002"/>
                      <a:pt x="0" y="1807994"/>
                    </a:cubicBezTo>
                    <a:lnTo>
                      <a:pt x="0" y="18882"/>
                    </a:lnTo>
                    <a:cubicBezTo>
                      <a:pt x="0" y="8454"/>
                      <a:pt x="8454" y="0"/>
                      <a:pt x="188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175FE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TextBox 7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0" y="-38100"/>
                <a:ext cx="1943806" cy="18649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1" name="组合 150"/>
            <p:cNvGrpSpPr/>
            <p:nvPr/>
          </p:nvGrpSpPr>
          <p:grpSpPr>
            <a:xfrm>
              <a:off x="9455785" y="2599690"/>
              <a:ext cx="3564255" cy="3222625"/>
              <a:chOff x="13560" y="4094"/>
              <a:chExt cx="4945" cy="5499"/>
            </a:xfrm>
          </p:grpSpPr>
          <p:grpSp>
            <p:nvGrpSpPr>
              <p:cNvPr id="49" name="Group 15"/>
              <p:cNvGrpSpPr/>
              <p:nvPr/>
            </p:nvGrpSpPr>
            <p:grpSpPr>
              <a:xfrm>
                <a:off x="13560" y="4094"/>
                <a:ext cx="4945" cy="5499"/>
                <a:chOff x="0" y="-38084"/>
                <a:chExt cx="918984" cy="518379"/>
              </a:xfrm>
            </p:grpSpPr>
            <p:sp>
              <p:nvSpPr>
                <p:cNvPr id="50" name="Freeform 16"/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0" y="0"/>
                  <a:ext cx="876543" cy="48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543" h="480295">
                      <a:moveTo>
                        <a:pt x="41872" y="0"/>
                      </a:moveTo>
                      <a:lnTo>
                        <a:pt x="834671" y="0"/>
                      </a:lnTo>
                      <a:cubicBezTo>
                        <a:pt x="845776" y="0"/>
                        <a:pt x="856427" y="4411"/>
                        <a:pt x="864279" y="12264"/>
                      </a:cubicBezTo>
                      <a:cubicBezTo>
                        <a:pt x="872131" y="20116"/>
                        <a:pt x="876543" y="30767"/>
                        <a:pt x="876543" y="41872"/>
                      </a:cubicBezTo>
                      <a:lnTo>
                        <a:pt x="876543" y="438423"/>
                      </a:lnTo>
                      <a:cubicBezTo>
                        <a:pt x="876543" y="449528"/>
                        <a:pt x="872131" y="460179"/>
                        <a:pt x="864279" y="468031"/>
                      </a:cubicBezTo>
                      <a:cubicBezTo>
                        <a:pt x="856427" y="475884"/>
                        <a:pt x="845776" y="480295"/>
                        <a:pt x="834671" y="480295"/>
                      </a:cubicBezTo>
                      <a:lnTo>
                        <a:pt x="41872" y="480295"/>
                      </a:lnTo>
                      <a:cubicBezTo>
                        <a:pt x="30767" y="480295"/>
                        <a:pt x="20116" y="475884"/>
                        <a:pt x="12264" y="468031"/>
                      </a:cubicBezTo>
                      <a:cubicBezTo>
                        <a:pt x="4411" y="460179"/>
                        <a:pt x="0" y="449528"/>
                        <a:pt x="0" y="438423"/>
                      </a:cubicBezTo>
                      <a:lnTo>
                        <a:pt x="0" y="41872"/>
                      </a:lnTo>
                      <a:cubicBezTo>
                        <a:pt x="0" y="30767"/>
                        <a:pt x="4411" y="20116"/>
                        <a:pt x="12264" y="12264"/>
                      </a:cubicBezTo>
                      <a:cubicBezTo>
                        <a:pt x="20116" y="4411"/>
                        <a:pt x="30767" y="0"/>
                        <a:pt x="41872" y="0"/>
                      </a:cubicBezTo>
                      <a:close/>
                    </a:path>
                  </a:pathLst>
                </a:custGeom>
                <a:solidFill>
                  <a:srgbClr val="EBEBEB">
                    <a:alpha val="60000"/>
                  </a:srgbClr>
                </a:solidFill>
                <a:ln cap="sq">
                  <a:noFill/>
                  <a:prstDash val="solid"/>
                  <a:miter/>
                </a:ln>
              </p:spPr>
            </p:sp>
            <p:sp>
              <p:nvSpPr>
                <p:cNvPr id="51" name="TextBox 17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0" y="-38084"/>
                  <a:ext cx="918984" cy="5183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sp>
            <p:nvSpPr>
              <p:cNvPr id="52" name="TextBox 18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13752" y="4620"/>
                <a:ext cx="4275" cy="91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4200"/>
                  </a:lnSpc>
                </a:pPr>
                <a:r>
                  <a:rPr lang="zh-CN" altLang="en-US" sz="2800" spc="179">
                    <a:solidFill>
                      <a:srgbClr val="3B64C9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模式特点</a:t>
                </a:r>
                <a:endParaRPr lang="zh-CN" altLang="en-US" sz="28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53" name="TextBox 19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13780" y="5542"/>
                <a:ext cx="4343" cy="3585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indent="553720" algn="l" fontAlgn="auto">
                  <a:lnSpc>
                    <a:spcPct val="120000"/>
                  </a:lnSpc>
                  <a:extLst>
                    <a:ext uri="{35155182-B16C-46BC-9424-99874614C6A1}">
                      <wpsdc:indentchars xmlns:wpsdc="http://www.wps.cn/officeDocument/2017/drawingmlCustomData" val="200" checksum="4112060791"/>
                    </a:ext>
                  </a:extLst>
                </a:pPr>
                <a:r>
                  <a:rPr lang="zh-CN" altLang="en-US" sz="2000" b="1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小米之家</a:t>
                </a: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等直营店结合互联网数据提高</a:t>
                </a:r>
                <a:r>
                  <a:rPr lang="zh-CN" altLang="en-US" sz="2000" b="1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线下获客效率</a:t>
                </a: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。门店坪效达27万元，业内领先。零售策略围绕</a:t>
                </a:r>
                <a:r>
                  <a:rPr lang="zh-CN" altLang="en-US" sz="2000" b="1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流量、转化率、客单价、复购率</a:t>
                </a: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展开。</a:t>
                </a:r>
                <a:endParaRPr lang="zh-CN" altLang="en-US" sz="2000" spc="179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  <a:p>
                <a:pPr indent="508000" algn="l" fontAlgn="auto">
                  <a:lnSpc>
                    <a:spcPct val="120000"/>
                  </a:lnSpc>
                  <a:extLst>
                    <a:ext uri="{35155182-B16C-46BC-9424-99874614C6A1}">
                      <wpsdc:indentchars xmlns:wpsdc="http://www.wps.cn/officeDocument/2017/drawingmlCustomData" val="200" checksum="282533468"/>
                    </a:ext>
                  </a:extLst>
                </a:pPr>
                <a:endPara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3037185" y="2625725"/>
              <a:ext cx="3564255" cy="3222625"/>
              <a:chOff x="13560" y="4094"/>
              <a:chExt cx="4945" cy="5499"/>
            </a:xfrm>
          </p:grpSpPr>
          <p:grpSp>
            <p:nvGrpSpPr>
              <p:cNvPr id="153" name="Group 15"/>
              <p:cNvGrpSpPr/>
              <p:nvPr/>
            </p:nvGrpSpPr>
            <p:grpSpPr>
              <a:xfrm>
                <a:off x="13560" y="4094"/>
                <a:ext cx="4945" cy="5499"/>
                <a:chOff x="0" y="-38084"/>
                <a:chExt cx="918984" cy="518379"/>
              </a:xfrm>
            </p:grpSpPr>
            <p:sp>
              <p:nvSpPr>
                <p:cNvPr id="154" name="Freeform 16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0" y="0"/>
                  <a:ext cx="876543" cy="480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543" h="480295">
                      <a:moveTo>
                        <a:pt x="41872" y="0"/>
                      </a:moveTo>
                      <a:lnTo>
                        <a:pt x="834671" y="0"/>
                      </a:lnTo>
                      <a:cubicBezTo>
                        <a:pt x="845776" y="0"/>
                        <a:pt x="856427" y="4411"/>
                        <a:pt x="864279" y="12264"/>
                      </a:cubicBezTo>
                      <a:cubicBezTo>
                        <a:pt x="872131" y="20116"/>
                        <a:pt x="876543" y="30767"/>
                        <a:pt x="876543" y="41872"/>
                      </a:cubicBezTo>
                      <a:lnTo>
                        <a:pt x="876543" y="438423"/>
                      </a:lnTo>
                      <a:cubicBezTo>
                        <a:pt x="876543" y="449528"/>
                        <a:pt x="872131" y="460179"/>
                        <a:pt x="864279" y="468031"/>
                      </a:cubicBezTo>
                      <a:cubicBezTo>
                        <a:pt x="856427" y="475884"/>
                        <a:pt x="845776" y="480295"/>
                        <a:pt x="834671" y="480295"/>
                      </a:cubicBezTo>
                      <a:lnTo>
                        <a:pt x="41872" y="480295"/>
                      </a:lnTo>
                      <a:cubicBezTo>
                        <a:pt x="30767" y="480295"/>
                        <a:pt x="20116" y="475884"/>
                        <a:pt x="12264" y="468031"/>
                      </a:cubicBezTo>
                      <a:cubicBezTo>
                        <a:pt x="4411" y="460179"/>
                        <a:pt x="0" y="449528"/>
                        <a:pt x="0" y="438423"/>
                      </a:cubicBezTo>
                      <a:lnTo>
                        <a:pt x="0" y="41872"/>
                      </a:lnTo>
                      <a:cubicBezTo>
                        <a:pt x="0" y="30767"/>
                        <a:pt x="4411" y="20116"/>
                        <a:pt x="12264" y="12264"/>
                      </a:cubicBezTo>
                      <a:cubicBezTo>
                        <a:pt x="20116" y="4411"/>
                        <a:pt x="30767" y="0"/>
                        <a:pt x="41872" y="0"/>
                      </a:cubicBezTo>
                      <a:close/>
                    </a:path>
                  </a:pathLst>
                </a:custGeom>
                <a:solidFill>
                  <a:srgbClr val="EBEBEB">
                    <a:alpha val="60000"/>
                  </a:srgbClr>
                </a:solidFill>
                <a:ln cap="sq">
                  <a:noFill/>
                  <a:prstDash val="solid"/>
                  <a:miter/>
                </a:ln>
              </p:spPr>
            </p:sp>
            <p:sp>
              <p:nvSpPr>
                <p:cNvPr id="155" name="TextBox 17"/>
                <p:cNvSpPr txBox="1"/>
                <p:nvPr>
                  <p:custDataLst>
                    <p:tags r:id="rId31"/>
                  </p:custDataLst>
                </p:nvPr>
              </p:nvSpPr>
              <p:spPr>
                <a:xfrm>
                  <a:off x="0" y="-38084"/>
                  <a:ext cx="918984" cy="51837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sp>
            <p:nvSpPr>
              <p:cNvPr id="156" name="TextBox 18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3752" y="4490"/>
                <a:ext cx="4275" cy="110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5040"/>
                  </a:lnSpc>
                </a:pPr>
                <a:r>
                  <a:rPr lang="zh-CN" altLang="en-US" sz="2800" spc="179">
                    <a:solidFill>
                      <a:srgbClr val="3B64C9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具体做法</a:t>
                </a:r>
                <a:endParaRPr lang="zh-CN" altLang="en-US" sz="28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sp>
            <p:nvSpPr>
              <p:cNvPr id="157" name="TextBox 19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3780" y="5542"/>
                <a:ext cx="4343" cy="3585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indent="553720" algn="l" fontAlgn="auto">
                  <a:lnSpc>
                    <a:spcPct val="120000"/>
                  </a:lnSpc>
                  <a:extLst>
                    <a:ext uri="{35155182-B16C-46BC-9424-99874614C6A1}">
                      <wpsdc:indentchars xmlns:wpsdc="http://www.wps.cn/officeDocument/2017/drawingmlCustomData" val="200" checksum="4112060791"/>
                    </a:ext>
                  </a:extLst>
                </a:pP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 在核心商圈开设门店，吸引</a:t>
                </a:r>
                <a:r>
                  <a:rPr lang="zh-CN" altLang="en-US" sz="2000" b="1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用户体验</a:t>
                </a: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。通过</a:t>
                </a:r>
                <a:r>
                  <a:rPr lang="zh-CN" altLang="en-US" sz="2000" b="1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互联网大数据</a:t>
                </a: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筛选商品，强化</a:t>
                </a:r>
                <a:r>
                  <a:rPr lang="zh-CN" altLang="en-US" sz="2000" b="1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产品关联性</a:t>
                </a:r>
                <a:r>
                  <a:rPr lang="zh-CN" altLang="en-US" sz="2000" spc="179" dirty="0"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。以物美价廉的爆款商品促进用户转化。</a:t>
                </a:r>
                <a:endPara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9458325" y="6113145"/>
              <a:ext cx="6903720" cy="2820670"/>
              <a:chOff x="15015" y="10116"/>
              <a:chExt cx="10872" cy="4442"/>
            </a:xfrm>
          </p:grpSpPr>
          <p:sp>
            <p:nvSpPr>
              <p:cNvPr id="160" name="对角圆角矩形 159"/>
              <p:cNvSpPr/>
              <p:nvPr/>
            </p:nvSpPr>
            <p:spPr>
              <a:xfrm>
                <a:off x="15015" y="10116"/>
                <a:ext cx="5476" cy="4442"/>
              </a:xfrm>
              <a:prstGeom prst="round2DiagRect">
                <a:avLst>
                  <a:gd name="adj1" fmla="val 10131"/>
                  <a:gd name="adj2" fmla="val 0"/>
                </a:avLst>
              </a:prstGeom>
              <a:solidFill>
                <a:srgbClr val="526EEB"/>
              </a:solidFill>
              <a:ln>
                <a:solidFill>
                  <a:srgbClr val="526EEB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63" name="图片 4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35"/>
              <a:srcRect t="12741" r="2882" b="5851"/>
              <a:stretch>
                <a:fillRect/>
              </a:stretch>
            </p:blipFill>
            <p:spPr>
              <a:xfrm>
                <a:off x="16080" y="10269"/>
                <a:ext cx="9807" cy="4139"/>
              </a:xfrm>
              <a:prstGeom prst="rect">
                <a:avLst/>
              </a:prstGeom>
              <a:noFill/>
              <a:ln w="111125">
                <a:solidFill>
                  <a:srgbClr val="526EEB"/>
                </a:solidFill>
              </a:ln>
            </p:spPr>
          </p:pic>
          <p:sp>
            <p:nvSpPr>
              <p:cNvPr id="164" name="文本框 163"/>
              <p:cNvSpPr txBox="1"/>
              <p:nvPr/>
            </p:nvSpPr>
            <p:spPr>
              <a:xfrm>
                <a:off x="15109" y="10389"/>
                <a:ext cx="770" cy="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>
                    <a:solidFill>
                      <a:schemeClr val="bg1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零售策略</a:t>
                </a:r>
                <a:endParaRPr lang="zh-CN" altLang="en-US" sz="2800" b="1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</p:grp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36">
              <a:alphaModFix amt="94000"/>
            </a:blip>
            <a:stretch>
              <a:fillRect l="-2401" r="-16997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2" name="TextBox 99"/>
          <p:cNvSpPr txBox="1"/>
          <p:nvPr>
            <p:custDataLst>
              <p:tags r:id="rId38"/>
            </p:custDataLst>
          </p:nvPr>
        </p:nvSpPr>
        <p:spPr>
          <a:xfrm>
            <a:off x="9517996" y="2019192"/>
            <a:ext cx="4724780" cy="66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 algn="l">
              <a:lnSpc>
                <a:spcPts val="56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可画耀动黑-简" panose="020B0500000000000000" charset="-122"/>
                <a:sym typeface="微软雅黑" panose="020B0503020204020204" charset="-122"/>
              </a:rPr>
              <a:t>新零售业务</a:t>
            </a:r>
            <a:endParaRPr lang="zh-CN" altLang="en-US" sz="4000" b="1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可画耀动黑-简" panose="020B0500000000000000" charset="-122"/>
              <a:sym typeface="可画耀动黑-简" panose="020B0500000000000000" charset="-122"/>
            </a:endParaRPr>
          </a:p>
        </p:txBody>
      </p:sp>
      <p:sp>
        <p:nvSpPr>
          <p:cNvPr id="107" name="TextBox 20"/>
          <p:cNvSpPr txBox="1"/>
          <p:nvPr>
            <p:custDataLst>
              <p:tags r:id="rId39"/>
            </p:custDataLst>
          </p:nvPr>
        </p:nvSpPr>
        <p:spPr>
          <a:xfrm>
            <a:off x="1898228" y="6743807"/>
            <a:ext cx="6249583" cy="66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6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可画耀动黑-简" panose="020B0500000000000000" charset="-122"/>
                <a:sym typeface="可画耀动黑-简" panose="020B0500000000000000" charset="-122"/>
              </a:rPr>
              <a:t>互联网业务</a:t>
            </a:r>
            <a:endParaRPr lang="zh-CN" altLang="en-US" sz="4000" b="1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可画耀动黑-简" panose="020B0500000000000000" charset="-122"/>
              <a:sym typeface="可画耀动黑-简" panose="020B0500000000000000" charset="-122"/>
            </a:endParaRPr>
          </a:p>
        </p:txBody>
      </p:sp>
      <p:sp>
        <p:nvSpPr>
          <p:cNvPr id="134" name="TextBox 18"/>
          <p:cNvSpPr txBox="1"/>
          <p:nvPr>
            <p:custDataLst>
              <p:tags r:id="rId40"/>
            </p:custDataLst>
          </p:nvPr>
        </p:nvSpPr>
        <p:spPr>
          <a:xfrm>
            <a:off x="1898015" y="2009896"/>
            <a:ext cx="6249670" cy="660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l">
              <a:lnSpc>
                <a:spcPts val="56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可画耀动黑-简" panose="020B0500000000000000" charset="-122"/>
                <a:sym typeface="可画耀动黑-简" panose="020B0500000000000000" charset="-122"/>
              </a:rPr>
              <a:t>硬件业务</a:t>
            </a:r>
            <a:endParaRPr lang="en-US" sz="4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可画耀动黑-简" panose="020B0500000000000000" charset="-122"/>
            </a:endParaRPr>
          </a:p>
        </p:txBody>
      </p:sp>
      <p:sp>
        <p:nvSpPr>
          <p:cNvPr id="33" name="TextBox 5"/>
          <p:cNvSpPr txBox="1"/>
          <p:nvPr>
            <p:custDataLst>
              <p:tags r:id="rId41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2.1小米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三大业务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22" name="TextBox 6"/>
          <p:cNvSpPr txBox="1"/>
          <p:nvPr>
            <p:custDataLst>
              <p:tags r:id="rId42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7" grpId="0"/>
      <p:bldP spid="1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3372" t="-8763" r="-16502" b="-4506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4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aphicFrame>
        <p:nvGraphicFramePr>
          <p:cNvPr id="2" name="图表 1"/>
          <p:cNvGraphicFramePr/>
          <p:nvPr>
            <p:custDataLst>
              <p:tags r:id="rId6"/>
            </p:custDataLst>
          </p:nvPr>
        </p:nvGraphicFramePr>
        <p:xfrm>
          <a:off x="4572000" y="1325880"/>
          <a:ext cx="9241790" cy="7678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1887200" y="1866900"/>
            <a:ext cx="4317365" cy="2219960"/>
            <a:chOff x="11887200" y="1866900"/>
            <a:chExt cx="4317365" cy="2219960"/>
          </a:xfrm>
        </p:grpSpPr>
        <p:cxnSp>
          <p:nvCxnSpPr>
            <p:cNvPr id="10" name="肘形连接符 9"/>
            <p:cNvCxnSpPr/>
            <p:nvPr>
              <p:custDataLst>
                <p:tags r:id="rId7"/>
              </p:custDataLst>
            </p:nvPr>
          </p:nvCxnSpPr>
          <p:spPr>
            <a:xfrm flipV="1">
              <a:off x="11887200" y="2552700"/>
              <a:ext cx="4282440" cy="1534160"/>
            </a:xfrm>
            <a:prstGeom prst="bentConnector3">
              <a:avLst>
                <a:gd name="adj1" fmla="val 50015"/>
              </a:avLst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" name="TextBox 9"/>
            <p:cNvSpPr txBox="1"/>
            <p:nvPr>
              <p:custDataLst>
                <p:tags r:id="rId8"/>
              </p:custDataLst>
            </p:nvPr>
          </p:nvSpPr>
          <p:spPr>
            <a:xfrm>
              <a:off x="13905230" y="1866900"/>
              <a:ext cx="229933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3600" spc="179" dirty="0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获客</a:t>
              </a:r>
              <a:endParaRPr lang="zh-CN" alt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28800" y="3505200"/>
            <a:ext cx="5798820" cy="1409700"/>
            <a:chOff x="1828800" y="3505200"/>
            <a:chExt cx="5798820" cy="1409700"/>
          </a:xfrm>
        </p:grpSpPr>
        <p:cxnSp>
          <p:nvCxnSpPr>
            <p:cNvPr id="12" name="肘形连接符 11"/>
            <p:cNvCxnSpPr/>
            <p:nvPr>
              <p:custDataLst>
                <p:tags r:id="rId9"/>
              </p:custDataLst>
            </p:nvPr>
          </p:nvCxnSpPr>
          <p:spPr>
            <a:xfrm rot="10800000" flipV="1">
              <a:off x="1828800" y="3505200"/>
              <a:ext cx="5798820" cy="1409700"/>
            </a:xfrm>
            <a:prstGeom prst="bentConnector3">
              <a:avLst>
                <a:gd name="adj1" fmla="val 49989"/>
              </a:avLst>
            </a:prstGeom>
          </p:spPr>
          <p:style>
            <a:lnRef idx="2">
              <a:schemeClr val="accent3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" name="TextBox 9"/>
            <p:cNvSpPr txBox="1"/>
            <p:nvPr>
              <p:custDataLst>
                <p:tags r:id="rId10"/>
              </p:custDataLst>
            </p:nvPr>
          </p:nvSpPr>
          <p:spPr>
            <a:xfrm>
              <a:off x="2057400" y="4229100"/>
              <a:ext cx="229933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3600" spc="179">
                  <a:solidFill>
                    <a:srgbClr val="92D05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效率</a:t>
              </a:r>
              <a:endParaRPr lang="zh-CN" altLang="en-US" sz="3600" spc="179">
                <a:solidFill>
                  <a:srgbClr val="92D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90365" y="8018780"/>
            <a:ext cx="4995545" cy="1162685"/>
            <a:chOff x="4190365" y="8018780"/>
            <a:chExt cx="4995545" cy="1162685"/>
          </a:xfrm>
        </p:grpSpPr>
        <p:cxnSp>
          <p:nvCxnSpPr>
            <p:cNvPr id="11" name="肘形连接符 10"/>
            <p:cNvCxnSpPr/>
            <p:nvPr>
              <p:custDataLst>
                <p:tags r:id="rId11"/>
              </p:custDataLst>
            </p:nvPr>
          </p:nvCxnSpPr>
          <p:spPr>
            <a:xfrm rot="10800000" flipV="1">
              <a:off x="4190365" y="8018780"/>
              <a:ext cx="4995545" cy="1162685"/>
            </a:xfrm>
            <a:prstGeom prst="bentConnector3">
              <a:avLst>
                <a:gd name="adj1" fmla="val 49994"/>
              </a:avLst>
            </a:prstGeom>
          </p:spPr>
          <p:style>
            <a:lnRef idx="2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8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4267200" y="8535670"/>
              <a:ext cx="229933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zh-CN" altLang="en-US" sz="3600" spc="179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盈利</a:t>
              </a:r>
              <a:endParaRPr lang="zh-CN" altLang="en-US" sz="3600" spc="179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33" name="TextBox 5"/>
          <p:cNvSpPr txBox="1"/>
          <p:nvPr>
            <p:custDataLst>
              <p:tags r:id="rId13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2.1小米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三大业务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22" name="TextBox 6"/>
          <p:cNvSpPr txBox="1"/>
          <p:nvPr>
            <p:custDataLst>
              <p:tags r:id="rId14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1495072" y="1971744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7593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</a:t>
            </a:r>
            <a:endParaRPr lang="en-US" sz="7875" spc="393">
              <a:solidFill>
                <a:srgbClr val="7593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3" name="TextBox 5"/>
          <p:cNvSpPr txBox="1"/>
          <p:nvPr>
            <p:custDataLst>
              <p:tags r:id="rId4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2.2小米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商业模式优点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5" name="TextBox 6"/>
          <p:cNvSpPr txBox="1"/>
          <p:nvPr>
            <p:custDataLst>
              <p:tags r:id="rId5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2767" y="2095569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55520" y="2120900"/>
            <a:ext cx="8205470" cy="123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高性价比吸引大量消费者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尤其受年轻群体青睐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219200" y="3490595"/>
            <a:ext cx="9210675" cy="5334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88967" y="4612700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55519" y="4612640"/>
            <a:ext cx="9098281" cy="123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生态链协同效应强，投资孵化众多企业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丰富产品种类、增强用户粘性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988695" y="6015990"/>
            <a:ext cx="9317355" cy="118745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3686447" y="7341921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3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53000" y="7341870"/>
            <a:ext cx="10966782" cy="123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注重用户参与感，通过多种渠道与用户紧密联系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让用户参与产品设计并享受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3686175" y="8863965"/>
            <a:ext cx="10691495" cy="9525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2801798" y="2400369"/>
            <a:ext cx="311798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优质售后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11495072" y="3493086"/>
            <a:ext cx="4594255" cy="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1506502" y="4612700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7593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5</a:t>
            </a:r>
            <a:endParaRPr lang="en-US" sz="7875" spc="393">
              <a:solidFill>
                <a:srgbClr val="7593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801600" y="4581525"/>
            <a:ext cx="4441825" cy="129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技术创新驱动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不断提升市场竞争力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6" name="AutoShape 26"/>
          <p:cNvSpPr/>
          <p:nvPr/>
        </p:nvSpPr>
        <p:spPr>
          <a:xfrm>
            <a:off x="11735102" y="6160077"/>
            <a:ext cx="4594255" cy="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/>
      <p:bldP spid="12" grpId="0"/>
      <p:bldP spid="16" grpId="0"/>
      <p:bldP spid="20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295400" y="1866900"/>
            <a:ext cx="1100455" cy="593979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商业模式缺点</a:t>
            </a:r>
            <a:endParaRPr lang="zh-CN" altLang="en-US" sz="6000" spc="30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72072" y="2141924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43400" y="2274570"/>
            <a:ext cx="5486400" cy="123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品牌形象相对低端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高端市场突破面临挑战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3352800" y="4229100"/>
            <a:ext cx="5760000" cy="5334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972072" y="6182420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90999" y="6191885"/>
            <a:ext cx="4953001" cy="123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过度依赖手机业务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市场波动影响大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3276600" y="8251825"/>
            <a:ext cx="5760000" cy="4064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134872" y="2141906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3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82705" y="2247900"/>
            <a:ext cx="5357495" cy="1231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线下渠道建设曾滞后</a:t>
            </a:r>
            <a:r>
              <a:rPr lang="en-US" sz="3600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虽在加强但仍存在不足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0210800" y="4305300"/>
            <a:ext cx="6120000" cy="2032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199672" y="6182429"/>
            <a:ext cx="1266523" cy="13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7593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</a:t>
            </a:r>
            <a:endParaRPr lang="en-US" sz="7875" spc="393">
              <a:solidFill>
                <a:srgbClr val="7593D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482705" y="5905500"/>
            <a:ext cx="5233035" cy="1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 dirty="0" err="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供应链管理随业务增长面临挑战，曾出现供货不足情况</a:t>
            </a:r>
            <a:endParaRPr lang="en-US" sz="3600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10199370" y="8265795"/>
            <a:ext cx="6120130" cy="635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5"/>
          <p:cNvSpPr/>
          <p:nvPr>
            <p:custDataLst>
              <p:tags r:id="rId4"/>
            </p:custDataLst>
          </p:nvPr>
        </p:nvSpPr>
        <p:spPr>
          <a:xfrm>
            <a:off x="2151717" y="5692959"/>
            <a:ext cx="13891856" cy="0"/>
          </a:xfrm>
          <a:prstGeom prst="line">
            <a:avLst/>
          </a:prstGeom>
          <a:ln w="7620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828799" y="1885356"/>
            <a:ext cx="4510329" cy="3845703"/>
            <a:chOff x="1828799" y="1885356"/>
            <a:chExt cx="4510329" cy="3845703"/>
          </a:xfrm>
        </p:grpSpPr>
        <p:sp>
          <p:nvSpPr>
            <p:cNvPr id="29" name="AutoShape 6"/>
            <p:cNvSpPr/>
            <p:nvPr>
              <p:custDataLst>
                <p:tags r:id="rId5"/>
              </p:custDataLst>
            </p:nvPr>
          </p:nvSpPr>
          <p:spPr>
            <a:xfrm flipV="1">
              <a:off x="3805001" y="4593297"/>
              <a:ext cx="0" cy="1137762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13"/>
            <p:cNvSpPr txBox="1"/>
            <p:nvPr>
              <p:custDataLst>
                <p:tags r:id="rId6"/>
              </p:custDataLst>
            </p:nvPr>
          </p:nvSpPr>
          <p:spPr>
            <a:xfrm>
              <a:off x="1946305" y="188535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2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2010-2014</a:t>
              </a:r>
              <a:endParaRPr lang="en-US" sz="32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5" name="TextBox 14"/>
            <p:cNvSpPr txBox="1"/>
            <p:nvPr>
              <p:custDataLst>
                <p:tags r:id="rId7"/>
              </p:custDataLst>
            </p:nvPr>
          </p:nvSpPr>
          <p:spPr>
            <a:xfrm>
              <a:off x="1828799" y="2915664"/>
              <a:ext cx="4510329" cy="13306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fontAlgn="auto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      </a:t>
              </a: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初步形成</a:t>
              </a:r>
              <a:r>
                <a:rPr lang="en-US" sz="20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“铁人三项”效率模型</a:t>
              </a: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 fontAlgn="auto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以</a:t>
              </a:r>
              <a:r>
                <a:rPr lang="en-US" sz="20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性价比品牌</a:t>
              </a: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手机抢占市场，拓展IOT</a:t>
              </a: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 fontAlgn="auto">
                <a:lnSpc>
                  <a:spcPct val="150000"/>
                </a:lnSpc>
                <a:spcBef>
                  <a:spcPct val="0"/>
                </a:spcBef>
              </a:pPr>
              <a:r>
                <a:rPr lang="en-US" sz="20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软硬一体雏形</a:t>
              </a: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具备并开始出海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61385" y="5654859"/>
            <a:ext cx="3717392" cy="3285616"/>
            <a:chOff x="4461385" y="5654859"/>
            <a:chExt cx="3717392" cy="3285616"/>
          </a:xfrm>
        </p:grpSpPr>
        <p:sp>
          <p:nvSpPr>
            <p:cNvPr id="31" name="AutoShape 8"/>
            <p:cNvSpPr/>
            <p:nvPr>
              <p:custDataLst>
                <p:tags r:id="rId8"/>
              </p:custDataLst>
            </p:nvPr>
          </p:nvSpPr>
          <p:spPr>
            <a:xfrm>
              <a:off x="6339131" y="5654859"/>
              <a:ext cx="0" cy="1137762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Box 15"/>
            <p:cNvSpPr txBox="1"/>
            <p:nvPr>
              <p:custDataLst>
                <p:tags r:id="rId9"/>
              </p:custDataLst>
            </p:nvPr>
          </p:nvSpPr>
          <p:spPr>
            <a:xfrm>
              <a:off x="4461385" y="687834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2015-2016</a:t>
              </a:r>
              <a:endParaRPr lang="en-US" sz="32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7" name="TextBox 16"/>
            <p:cNvSpPr txBox="1"/>
            <p:nvPr>
              <p:custDataLst>
                <p:tags r:id="rId10"/>
              </p:custDataLst>
            </p:nvPr>
          </p:nvSpPr>
          <p:spPr>
            <a:xfrm>
              <a:off x="4461385" y="7609854"/>
              <a:ext cx="3717392" cy="13306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457200" algn="l">
                <a:lnSpc>
                  <a:spcPct val="150000"/>
                </a:lnSpc>
                <a:buClrTx/>
                <a:buSzTx/>
                <a:buFontTx/>
              </a:pPr>
              <a:r>
                <a:rPr lang="en-US" sz="20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手机业务调整期，</a:t>
              </a:r>
              <a:r>
                <a:rPr lang="en-US" sz="2000" b="1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优化供应链管理、加强产品质量控制</a:t>
              </a:r>
              <a:r>
                <a:rPr lang="en-US" sz="2000" dirty="0" err="1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，开始建线下渠道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010400" y="1885356"/>
            <a:ext cx="3949700" cy="3845703"/>
            <a:chOff x="7010400" y="1885356"/>
            <a:chExt cx="3949700" cy="3845703"/>
          </a:xfrm>
        </p:grpSpPr>
        <p:sp>
          <p:nvSpPr>
            <p:cNvPr id="30" name="AutoShape 7"/>
            <p:cNvSpPr/>
            <p:nvPr>
              <p:custDataLst>
                <p:tags r:id="rId11"/>
              </p:custDataLst>
            </p:nvPr>
          </p:nvSpPr>
          <p:spPr>
            <a:xfrm flipV="1">
              <a:off x="9107170" y="4593297"/>
              <a:ext cx="0" cy="1137762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17"/>
            <p:cNvSpPr txBox="1"/>
            <p:nvPr>
              <p:custDataLst>
                <p:tags r:id="rId12"/>
              </p:custDataLst>
            </p:nvPr>
          </p:nvSpPr>
          <p:spPr>
            <a:xfrm>
              <a:off x="7086549" y="188535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2017-2021</a:t>
              </a:r>
              <a:endParaRPr lang="en-US" sz="3200" b="1" spc="179" dirty="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39" name="TextBox 18"/>
            <p:cNvSpPr txBox="1"/>
            <p:nvPr>
              <p:custDataLst>
                <p:tags r:id="rId13"/>
              </p:custDataLst>
            </p:nvPr>
          </p:nvSpPr>
          <p:spPr>
            <a:xfrm>
              <a:off x="7010400" y="2915920"/>
              <a:ext cx="3949700" cy="13306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45720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高速发展期，</a:t>
              </a:r>
              <a:r>
                <a:rPr lang="en-US" sz="20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发力线下</a:t>
              </a: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，区分红米和小米品牌，IOT延展至白电领域，</a:t>
              </a:r>
              <a:r>
                <a:rPr lang="en-US" sz="20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上市</a:t>
              </a: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后调整组织架构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144000" y="5651079"/>
            <a:ext cx="5844540" cy="3337642"/>
            <a:chOff x="9144000" y="5651079"/>
            <a:chExt cx="5844540" cy="3337642"/>
          </a:xfrm>
        </p:grpSpPr>
        <p:sp>
          <p:nvSpPr>
            <p:cNvPr id="32" name="AutoShape 9"/>
            <p:cNvSpPr/>
            <p:nvPr>
              <p:custDataLst>
                <p:tags r:id="rId14"/>
              </p:custDataLst>
            </p:nvPr>
          </p:nvSpPr>
          <p:spPr>
            <a:xfrm>
              <a:off x="11636499" y="5651079"/>
              <a:ext cx="0" cy="1137762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Box 19"/>
            <p:cNvSpPr txBox="1"/>
            <p:nvPr>
              <p:custDataLst>
                <p:tags r:id="rId15"/>
              </p:custDataLst>
            </p:nvPr>
          </p:nvSpPr>
          <p:spPr>
            <a:xfrm>
              <a:off x="9787328" y="687456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2021-2023</a:t>
              </a:r>
              <a:endParaRPr lang="en-US" sz="32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1" name="TextBox 20"/>
            <p:cNvSpPr txBox="1"/>
            <p:nvPr>
              <p:custDataLst>
                <p:tags r:id="rId16"/>
              </p:custDataLst>
            </p:nvPr>
          </p:nvSpPr>
          <p:spPr>
            <a:xfrm>
              <a:off x="9144000" y="7658100"/>
              <a:ext cx="5844540" cy="13306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457200" algn="l">
                <a:lnSpc>
                  <a:spcPct val="150000"/>
                </a:lnSpc>
                <a:buClrTx/>
                <a:buSzTx/>
                <a:buFontTx/>
              </a:pPr>
              <a:r>
                <a:rPr 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高端化和汽车蓄力</a:t>
              </a: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，加大研发投入，</a:t>
              </a:r>
              <a:r>
                <a:rPr 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手机高端化</a:t>
              </a: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探索，</a:t>
              </a:r>
              <a:r>
                <a:rPr 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线下渠道高速扩张</a:t>
              </a: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，虽有成果但受疫情影响，印度市场下滑但全球化策略不变，组织架构变革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011660" y="1885356"/>
            <a:ext cx="4654550" cy="3845703"/>
            <a:chOff x="12011660" y="1885356"/>
            <a:chExt cx="4654550" cy="3845703"/>
          </a:xfrm>
        </p:grpSpPr>
        <p:sp>
          <p:nvSpPr>
            <p:cNvPr id="33" name="AutoShape 10"/>
            <p:cNvSpPr/>
            <p:nvPr>
              <p:custDataLst>
                <p:tags r:id="rId17"/>
              </p:custDataLst>
            </p:nvPr>
          </p:nvSpPr>
          <p:spPr>
            <a:xfrm flipV="1">
              <a:off x="14184877" y="4593297"/>
              <a:ext cx="0" cy="1137762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Box 21"/>
            <p:cNvSpPr txBox="1"/>
            <p:nvPr>
              <p:custDataLst>
                <p:tags r:id="rId18"/>
              </p:custDataLst>
            </p:nvPr>
          </p:nvSpPr>
          <p:spPr>
            <a:xfrm>
              <a:off x="12316657" y="188535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2023以来</a:t>
              </a:r>
              <a:endParaRPr lang="en-US" sz="3200" b="1" spc="179" dirty="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3" name="TextBox 22"/>
            <p:cNvSpPr txBox="1"/>
            <p:nvPr>
              <p:custDataLst>
                <p:tags r:id="rId19"/>
              </p:custDataLst>
            </p:nvPr>
          </p:nvSpPr>
          <p:spPr>
            <a:xfrm>
              <a:off x="12011660" y="2628900"/>
              <a:ext cx="4654550" cy="1846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 indent="457200" algn="l">
                <a:lnSpc>
                  <a:spcPct val="150000"/>
                </a:lnSpc>
                <a:buClrTx/>
                <a:buSzTx/>
                <a:buFontTx/>
              </a:pPr>
              <a:r>
                <a:rPr 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高端化和汽车初收获</a:t>
              </a: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，小米14和汽车SU7成功，空调成白电黑马，组织架构变革，</a:t>
              </a:r>
              <a:r>
                <a:rPr lang="en-US" sz="20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新十年战略目标</a:t>
              </a: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明确，深入上游制造环节，线下零售重启扩张支持战略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7" name="TextBox 5"/>
          <p:cNvSpPr txBox="1"/>
          <p:nvPr>
            <p:custDataLst>
              <p:tags r:id="rId20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2.2小米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效率模型演进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22" name="TextBox 6"/>
          <p:cNvSpPr txBox="1"/>
          <p:nvPr>
            <p:custDataLst>
              <p:tags r:id="rId21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13372" t="-8763" r="-16502" b="-45065"/>
            </a:stretch>
          </a:blipFill>
        </p:spPr>
      </p:sp>
      <p:sp>
        <p:nvSpPr>
          <p:cNvPr id="3" name="Freeform 3"/>
          <p:cNvSpPr/>
          <p:nvPr/>
        </p:nvSpPr>
        <p:spPr>
          <a:xfrm rot="1295584" flipV="1">
            <a:off x="9951402" y="-2805887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4" name="Freeform 4"/>
          <p:cNvSpPr/>
          <p:nvPr/>
        </p:nvSpPr>
        <p:spPr>
          <a:xfrm rot="1295584" flipV="1">
            <a:off x="-5707593" y="7349726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3957" y="3005520"/>
            <a:ext cx="11380086" cy="2894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35"/>
              </a:lnSpc>
            </a:pPr>
            <a:r>
              <a:rPr lang="en-US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小米的机遇与挑战</a:t>
            </a:r>
            <a:endParaRPr lang="en-US" sz="8000" spc="669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indent="0" algn="ctr" fontAlgn="auto">
              <a:lnSpc>
                <a:spcPct val="100000"/>
              </a:lnSpc>
            </a:pPr>
            <a:r>
              <a:rPr lang="en-US" sz="32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技术迭代与生态协同的关键抉择</a:t>
            </a:r>
            <a:endParaRPr lang="en-US" sz="3200" spc="669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53957" y="2203364"/>
            <a:ext cx="11380086" cy="96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5"/>
              </a:lnSpc>
              <a:spcBef>
                <a:spcPct val="0"/>
              </a:spcBef>
            </a:pPr>
            <a:r>
              <a:rPr lang="en-US" sz="4800" b="1" spc="267">
                <a:solidFill>
                  <a:srgbClr val="3B64C9">
                    <a:alpha val="11765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Opportunities and challenges</a:t>
            </a:r>
            <a:endParaRPr lang="en-US" sz="4800" b="1" spc="267">
              <a:solidFill>
                <a:srgbClr val="3B64C9">
                  <a:alpha val="11765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86382" y="7347201"/>
            <a:ext cx="3315236" cy="641186"/>
            <a:chOff x="0" y="0"/>
            <a:chExt cx="1328788" cy="256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8788" cy="256995"/>
            </a:xfrm>
            <a:custGeom>
              <a:avLst/>
              <a:gdLst/>
              <a:ahLst/>
              <a:cxnLst/>
              <a:rect l="l" t="t" r="r" b="b"/>
              <a:pathLst>
                <a:path w="1328788" h="256995">
                  <a:moveTo>
                    <a:pt x="91075" y="0"/>
                  </a:moveTo>
                  <a:lnTo>
                    <a:pt x="1237713" y="0"/>
                  </a:lnTo>
                  <a:cubicBezTo>
                    <a:pt x="1261868" y="0"/>
                    <a:pt x="1285033" y="9595"/>
                    <a:pt x="1302113" y="26675"/>
                  </a:cubicBezTo>
                  <a:cubicBezTo>
                    <a:pt x="1319193" y="43755"/>
                    <a:pt x="1328788" y="66920"/>
                    <a:pt x="1328788" y="91075"/>
                  </a:cubicBezTo>
                  <a:lnTo>
                    <a:pt x="1328788" y="165920"/>
                  </a:lnTo>
                  <a:cubicBezTo>
                    <a:pt x="1328788" y="216219"/>
                    <a:pt x="1288012" y="256995"/>
                    <a:pt x="1237713" y="256995"/>
                  </a:cubicBezTo>
                  <a:lnTo>
                    <a:pt x="91075" y="256995"/>
                  </a:lnTo>
                  <a:cubicBezTo>
                    <a:pt x="40776" y="256995"/>
                    <a:pt x="0" y="216219"/>
                    <a:pt x="0" y="165920"/>
                  </a:cubicBezTo>
                  <a:lnTo>
                    <a:pt x="0" y="91075"/>
                  </a:lnTo>
                  <a:cubicBezTo>
                    <a:pt x="0" y="40776"/>
                    <a:pt x="40776" y="0"/>
                    <a:pt x="91075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28788" cy="304620"/>
            </a:xfrm>
            <a:prstGeom prst="rect">
              <a:avLst/>
            </a:prstGeom>
          </p:spPr>
          <p:txBody>
            <a:bodyPr lIns="33381" tIns="33381" rIns="33381" bIns="33381" rtlCol="0" anchor="ctr"/>
            <a:lstStyle/>
            <a:p>
              <a:pPr algn="ctr">
                <a:lnSpc>
                  <a:spcPts val="3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6382" y="7386686"/>
            <a:ext cx="3315236" cy="50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5"/>
              </a:lnSpc>
              <a:spcBef>
                <a:spcPct val="0"/>
              </a:spcBef>
            </a:pPr>
            <a:r>
              <a:rPr lang="en-US" sz="2990" spc="14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THREE</a:t>
            </a:r>
            <a:endParaRPr lang="en-US" sz="2990" spc="14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3753946" y="872490"/>
            <a:ext cx="350535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ONE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4"/>
            </p:custDataLst>
          </p:nvPr>
        </p:nvSpPr>
        <p:spPr>
          <a:xfrm>
            <a:off x="2893967" y="2352744"/>
            <a:ext cx="1229181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5"/>
            </p:custDataLst>
          </p:nvPr>
        </p:nvSpPr>
        <p:spPr>
          <a:xfrm>
            <a:off x="4326890" y="2435860"/>
            <a:ext cx="674306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智能家居与IoT生态的持续增长</a:t>
            </a:r>
            <a:endParaRPr lang="en-US" sz="3600" spc="179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6"/>
            </p:custDataLst>
          </p:nvPr>
        </p:nvSpPr>
        <p:spPr>
          <a:xfrm>
            <a:off x="4326890" y="3046095"/>
            <a:ext cx="7581265" cy="335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-3亿台IoT设备连接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AutoShape 10"/>
          <p:cNvSpPr/>
          <p:nvPr>
            <p:custDataLst>
              <p:tags r:id="rId7"/>
            </p:custDataLst>
          </p:nvPr>
        </p:nvSpPr>
        <p:spPr>
          <a:xfrm flipV="1">
            <a:off x="2893695" y="3813175"/>
            <a:ext cx="8145780" cy="3302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>
            <p:custDataLst>
              <p:tags r:id="rId8"/>
            </p:custDataLst>
          </p:nvPr>
        </p:nvSpPr>
        <p:spPr>
          <a:xfrm>
            <a:off x="7161167" y="4457940"/>
            <a:ext cx="1229181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9"/>
            </p:custDataLst>
          </p:nvPr>
        </p:nvSpPr>
        <p:spPr>
          <a:xfrm>
            <a:off x="8594090" y="4540885"/>
            <a:ext cx="674306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5G技术普及与AI应用的深化</a:t>
            </a:r>
            <a:endParaRPr lang="en-US" sz="3600" spc="179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0"/>
            </p:custDataLst>
          </p:nvPr>
        </p:nvSpPr>
        <p:spPr>
          <a:xfrm>
            <a:off x="8594090" y="5163820"/>
            <a:ext cx="6636385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-5G支持设备（小米11系列、红米K40系列）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AutoShape 14"/>
          <p:cNvSpPr/>
          <p:nvPr>
            <p:custDataLst>
              <p:tags r:id="rId11"/>
            </p:custDataLst>
          </p:nvPr>
        </p:nvSpPr>
        <p:spPr>
          <a:xfrm flipV="1">
            <a:off x="7160895" y="5935345"/>
            <a:ext cx="8145780" cy="14605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>
            <p:custDataLst>
              <p:tags r:id="rId12"/>
            </p:custDataLst>
          </p:nvPr>
        </p:nvSpPr>
        <p:spPr>
          <a:xfrm>
            <a:off x="2893967" y="6944135"/>
            <a:ext cx="1229181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3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>
            <p:custDataLst>
              <p:tags r:id="rId13"/>
            </p:custDataLst>
          </p:nvPr>
        </p:nvSpPr>
        <p:spPr>
          <a:xfrm>
            <a:off x="4326890" y="7027545"/>
            <a:ext cx="674306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新兴市场与全球化战略的推进</a:t>
            </a:r>
            <a:endParaRPr lang="en-US" sz="3600" spc="179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4"/>
            </p:custDataLst>
          </p:nvPr>
        </p:nvSpPr>
        <p:spPr>
          <a:xfrm>
            <a:off x="4326890" y="7650480"/>
            <a:ext cx="6111875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-印度、东南亚、非洲市场优势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" name="AutoShape 18"/>
          <p:cNvSpPr/>
          <p:nvPr>
            <p:custDataLst>
              <p:tags r:id="rId15"/>
            </p:custDataLst>
          </p:nvPr>
        </p:nvSpPr>
        <p:spPr>
          <a:xfrm>
            <a:off x="2893695" y="8420100"/>
            <a:ext cx="8176260" cy="127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9"/>
          <p:cNvSpPr txBox="1"/>
          <p:nvPr>
            <p:custDataLst>
              <p:tags r:id="rId16"/>
            </p:custDataLst>
          </p:nvPr>
        </p:nvSpPr>
        <p:spPr>
          <a:xfrm>
            <a:off x="4326890" y="3381375"/>
            <a:ext cx="7581265" cy="335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-覆盖智能音箱、家电、照明等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4" name="TextBox 13"/>
          <p:cNvSpPr txBox="1"/>
          <p:nvPr>
            <p:custDataLst>
              <p:tags r:id="rId17"/>
            </p:custDataLst>
          </p:nvPr>
        </p:nvSpPr>
        <p:spPr>
          <a:xfrm>
            <a:off x="8578215" y="5486400"/>
            <a:ext cx="6636385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 “小爱同学”优化与生成式AI布局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5" name="TextBox 17"/>
          <p:cNvSpPr txBox="1"/>
          <p:nvPr>
            <p:custDataLst>
              <p:tags r:id="rId18"/>
            </p:custDataLst>
          </p:nvPr>
        </p:nvSpPr>
        <p:spPr>
          <a:xfrm>
            <a:off x="4326890" y="7949565"/>
            <a:ext cx="6111875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-2024年全球智能手机出货量第三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47" name="图片 46" descr="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811000" y="1714500"/>
            <a:ext cx="3945255" cy="2391410"/>
          </a:xfrm>
          <a:prstGeom prst="rect">
            <a:avLst/>
          </a:prstGeom>
        </p:spPr>
      </p:pic>
      <p:pic>
        <p:nvPicPr>
          <p:cNvPr id="48" name="图片 47" descr="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38400" y="4103370"/>
            <a:ext cx="4053205" cy="2386965"/>
          </a:xfrm>
          <a:prstGeom prst="rect">
            <a:avLst/>
          </a:prstGeom>
        </p:spPr>
      </p:pic>
      <p:pic>
        <p:nvPicPr>
          <p:cNvPr id="49" name="图片 48" descr="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26520" y="6477000"/>
            <a:ext cx="4514850" cy="2819400"/>
          </a:xfrm>
          <a:prstGeom prst="rect">
            <a:avLst/>
          </a:prstGeom>
        </p:spPr>
      </p:pic>
      <p:sp>
        <p:nvSpPr>
          <p:cNvPr id="20" name="TextBox 5"/>
          <p:cNvSpPr txBox="1"/>
          <p:nvPr>
            <p:custDataLst>
              <p:tags r:id="rId22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3.1小米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的核心机遇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3753946" y="872490"/>
            <a:ext cx="3505354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ONE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3" name="TextBox 7"/>
          <p:cNvSpPr txBox="1"/>
          <p:nvPr>
            <p:custDataLst>
              <p:tags r:id="rId4"/>
            </p:custDataLst>
          </p:nvPr>
        </p:nvSpPr>
        <p:spPr>
          <a:xfrm>
            <a:off x="2436767" y="2733744"/>
            <a:ext cx="1229181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4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4" name="TextBox 8"/>
          <p:cNvSpPr txBox="1"/>
          <p:nvPr>
            <p:custDataLst>
              <p:tags r:id="rId5"/>
            </p:custDataLst>
          </p:nvPr>
        </p:nvSpPr>
        <p:spPr>
          <a:xfrm>
            <a:off x="3869690" y="2816860"/>
            <a:ext cx="674306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新能源汽车领域的突破</a:t>
            </a:r>
            <a:endParaRPr lang="en-US" sz="3600" spc="179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5" name="TextBox 9"/>
          <p:cNvSpPr txBox="1"/>
          <p:nvPr>
            <p:custDataLst>
              <p:tags r:id="rId6"/>
            </p:custDataLst>
          </p:nvPr>
        </p:nvSpPr>
        <p:spPr>
          <a:xfrm>
            <a:off x="3869690" y="3427095"/>
            <a:ext cx="7581265" cy="335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-小米SU7发布，整合智能生态技术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6" name="AutoShape 10"/>
          <p:cNvSpPr/>
          <p:nvPr>
            <p:custDataLst>
              <p:tags r:id="rId7"/>
            </p:custDataLst>
          </p:nvPr>
        </p:nvSpPr>
        <p:spPr>
          <a:xfrm flipV="1">
            <a:off x="2436495" y="4194175"/>
            <a:ext cx="8145780" cy="33020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TextBox 9"/>
          <p:cNvSpPr txBox="1"/>
          <p:nvPr>
            <p:custDataLst>
              <p:tags r:id="rId8"/>
            </p:custDataLst>
          </p:nvPr>
        </p:nvSpPr>
        <p:spPr>
          <a:xfrm>
            <a:off x="3869690" y="3762375"/>
            <a:ext cx="7581265" cy="3352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-品牌影响力与技术积累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8" name="TextBox 11"/>
          <p:cNvSpPr txBox="1"/>
          <p:nvPr>
            <p:custDataLst>
              <p:tags r:id="rId9"/>
            </p:custDataLst>
          </p:nvPr>
        </p:nvSpPr>
        <p:spPr>
          <a:xfrm>
            <a:off x="7846967" y="6820140"/>
            <a:ext cx="1229181" cy="14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0"/>
              </a:lnSpc>
            </a:pPr>
            <a:r>
              <a: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5</a:t>
            </a:r>
            <a:endParaRPr lang="en-US" sz="7875" spc="393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9" name="TextBox 12"/>
          <p:cNvSpPr txBox="1"/>
          <p:nvPr>
            <p:custDataLst>
              <p:tags r:id="rId10"/>
            </p:custDataLst>
          </p:nvPr>
        </p:nvSpPr>
        <p:spPr>
          <a:xfrm>
            <a:off x="9279890" y="6903085"/>
            <a:ext cx="6743065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zh-CN" alt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折叠屏与高端市场的技术探索</a:t>
            </a:r>
            <a:endParaRPr lang="zh-CN" altLang="en-US" sz="3600" spc="179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0" name="TextBox 13"/>
          <p:cNvSpPr txBox="1"/>
          <p:nvPr>
            <p:custDataLst>
              <p:tags r:id="rId11"/>
            </p:custDataLst>
          </p:nvPr>
        </p:nvSpPr>
        <p:spPr>
          <a:xfrm>
            <a:off x="9279890" y="7526020"/>
            <a:ext cx="6636385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-小米14系列与三折叠屏手机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" name="AutoShape 14"/>
          <p:cNvSpPr/>
          <p:nvPr>
            <p:custDataLst>
              <p:tags r:id="rId12"/>
            </p:custDataLst>
          </p:nvPr>
        </p:nvSpPr>
        <p:spPr>
          <a:xfrm flipV="1">
            <a:off x="7846695" y="8297545"/>
            <a:ext cx="8145780" cy="14605"/>
          </a:xfrm>
          <a:prstGeom prst="line">
            <a:avLst/>
          </a:prstGeom>
          <a:ln w="1905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2" name="TextBox 13"/>
          <p:cNvSpPr txBox="1"/>
          <p:nvPr>
            <p:custDataLst>
              <p:tags r:id="rId13"/>
            </p:custDataLst>
          </p:nvPr>
        </p:nvSpPr>
        <p:spPr>
          <a:xfrm>
            <a:off x="9264015" y="7848600"/>
            <a:ext cx="6636385" cy="3225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- 2024年3000元以上机型销量占比20.1%</a:t>
            </a:r>
            <a:endParaRPr lang="en-US" sz="1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85" name="图片 84" descr="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049000" y="1790700"/>
            <a:ext cx="5048885" cy="3787140"/>
          </a:xfrm>
          <a:prstGeom prst="rect">
            <a:avLst/>
          </a:prstGeom>
        </p:spPr>
      </p:pic>
      <p:pic>
        <p:nvPicPr>
          <p:cNvPr id="86" name="图片 85" descr="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752600" y="5650865"/>
            <a:ext cx="5600700" cy="3736975"/>
          </a:xfrm>
          <a:prstGeom prst="rect">
            <a:avLst/>
          </a:prstGeom>
        </p:spPr>
      </p:pic>
      <p:sp>
        <p:nvSpPr>
          <p:cNvPr id="20" name="TextBox 5"/>
          <p:cNvSpPr txBox="1"/>
          <p:nvPr>
            <p:custDataLst>
              <p:tags r:id="rId18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3.1小米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的核心机遇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436370" y="1819344"/>
            <a:ext cx="10074275" cy="7493566"/>
            <a:chOff x="1436370" y="1819344"/>
            <a:chExt cx="10074275" cy="7493566"/>
          </a:xfrm>
        </p:grpSpPr>
        <p:sp>
          <p:nvSpPr>
            <p:cNvPr id="7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1522367" y="1819344"/>
              <a:ext cx="1266523" cy="134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20"/>
                </a:lnSpc>
              </a:pPr>
              <a:r>
                <a:rPr lang="en-US" sz="7875" spc="393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</a:t>
              </a:r>
              <a:endPara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8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2998470" y="1905000"/>
              <a:ext cx="8355330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高端市场竞争与品牌形象瓶颈</a:t>
              </a:r>
              <a:endPara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" name="AutoShape 10"/>
            <p:cNvSpPr/>
            <p:nvPr>
              <p:custDataLst>
                <p:tags r:id="rId5"/>
              </p:custDataLst>
            </p:nvPr>
          </p:nvSpPr>
          <p:spPr>
            <a:xfrm>
              <a:off x="1522095" y="3321050"/>
              <a:ext cx="8113395" cy="20320"/>
            </a:xfrm>
            <a:prstGeom prst="line">
              <a:avLst/>
            </a:prstGeom>
            <a:ln w="19050" cap="rnd">
              <a:solidFill>
                <a:srgbClr val="3B64C9">
                  <a:alpha val="5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>
              <p:custDataLst>
                <p:tags r:id="rId6"/>
              </p:custDataLst>
            </p:nvPr>
          </p:nvSpPr>
          <p:spPr>
            <a:xfrm>
              <a:off x="1446167" y="3302695"/>
              <a:ext cx="1266523" cy="134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20"/>
                </a:lnSpc>
              </a:pPr>
              <a:r>
                <a:rPr lang="en-US" sz="7875" spc="393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</a:t>
              </a:r>
              <a:endPara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2" name="TextBox 12"/>
            <p:cNvSpPr txBox="1"/>
            <p:nvPr>
              <p:custDataLst>
                <p:tags r:id="rId7"/>
              </p:custDataLst>
            </p:nvPr>
          </p:nvSpPr>
          <p:spPr>
            <a:xfrm>
              <a:off x="2922270" y="3388360"/>
              <a:ext cx="851344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智能手机市场饱和与增速放缓</a:t>
              </a:r>
              <a:endPara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" name="AutoShape 14"/>
            <p:cNvSpPr/>
            <p:nvPr>
              <p:custDataLst>
                <p:tags r:id="rId8"/>
              </p:custDataLst>
            </p:nvPr>
          </p:nvSpPr>
          <p:spPr>
            <a:xfrm>
              <a:off x="1445895" y="4812030"/>
              <a:ext cx="8159750" cy="12700"/>
            </a:xfrm>
            <a:prstGeom prst="line">
              <a:avLst/>
            </a:prstGeom>
            <a:ln w="19050" cap="rnd">
              <a:solidFill>
                <a:srgbClr val="3B64C9">
                  <a:alpha val="5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>
              <p:custDataLst>
                <p:tags r:id="rId9"/>
              </p:custDataLst>
            </p:nvPr>
          </p:nvSpPr>
          <p:spPr>
            <a:xfrm>
              <a:off x="1446167" y="4786046"/>
              <a:ext cx="1266523" cy="134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20"/>
                </a:lnSpc>
              </a:pPr>
              <a:r>
                <a:rPr lang="en-US" sz="7875" spc="393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3</a:t>
              </a:r>
              <a:endParaRPr lang="en-US" sz="7875" spc="393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6" name="TextBox 16"/>
            <p:cNvSpPr txBox="1"/>
            <p:nvPr>
              <p:custDataLst>
                <p:tags r:id="rId10"/>
              </p:custDataLst>
            </p:nvPr>
          </p:nvSpPr>
          <p:spPr>
            <a:xfrm>
              <a:off x="2922270" y="4871720"/>
              <a:ext cx="858837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国际贸易与政策风险</a:t>
              </a:r>
              <a:endPara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8" name="AutoShape 18"/>
            <p:cNvSpPr/>
            <p:nvPr>
              <p:custDataLst>
                <p:tags r:id="rId11"/>
              </p:custDataLst>
            </p:nvPr>
          </p:nvSpPr>
          <p:spPr>
            <a:xfrm>
              <a:off x="1445895" y="6299835"/>
              <a:ext cx="8094345" cy="8255"/>
            </a:xfrm>
            <a:prstGeom prst="line">
              <a:avLst/>
            </a:prstGeom>
            <a:ln w="19050" cap="rnd">
              <a:solidFill>
                <a:srgbClr val="3B64C9">
                  <a:alpha val="5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19"/>
            <p:cNvSpPr txBox="1"/>
            <p:nvPr>
              <p:custDataLst>
                <p:tags r:id="rId12"/>
              </p:custDataLst>
            </p:nvPr>
          </p:nvSpPr>
          <p:spPr>
            <a:xfrm>
              <a:off x="1436672" y="6315144"/>
              <a:ext cx="1266523" cy="134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20"/>
                </a:lnSpc>
              </a:pPr>
              <a:r>
                <a:rPr lang="en-US" sz="7875" spc="393">
                  <a:solidFill>
                    <a:srgbClr val="7593D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</a:t>
              </a:r>
              <a:endParaRPr lang="en-US" sz="7875" spc="393">
                <a:solidFill>
                  <a:srgbClr val="7593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0" name="TextBox 20"/>
            <p:cNvSpPr txBox="1"/>
            <p:nvPr>
              <p:custDataLst>
                <p:tags r:id="rId13"/>
              </p:custDataLst>
            </p:nvPr>
          </p:nvSpPr>
          <p:spPr>
            <a:xfrm>
              <a:off x="2912745" y="6400800"/>
              <a:ext cx="8597900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技术研发与生态协同的平衡</a:t>
              </a:r>
              <a:endPara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2" name="AutoShape 22"/>
            <p:cNvSpPr/>
            <p:nvPr>
              <p:custDataLst>
                <p:tags r:id="rId14"/>
              </p:custDataLst>
            </p:nvPr>
          </p:nvSpPr>
          <p:spPr>
            <a:xfrm flipV="1">
              <a:off x="1436370" y="7837170"/>
              <a:ext cx="8169275" cy="1270"/>
            </a:xfrm>
            <a:prstGeom prst="line">
              <a:avLst/>
            </a:prstGeom>
            <a:ln w="19050" cap="rnd">
              <a:solidFill>
                <a:srgbClr val="3B64C9">
                  <a:alpha val="5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TextBox 23"/>
            <p:cNvSpPr txBox="1"/>
            <p:nvPr>
              <p:custDataLst>
                <p:tags r:id="rId15"/>
              </p:custDataLst>
            </p:nvPr>
          </p:nvSpPr>
          <p:spPr>
            <a:xfrm>
              <a:off x="1436672" y="7798495"/>
              <a:ext cx="1266523" cy="1348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20"/>
                </a:lnSpc>
              </a:pPr>
              <a:r>
                <a:rPr lang="en-US" sz="7875" spc="393">
                  <a:solidFill>
                    <a:srgbClr val="7593D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endParaRPr lang="en-US" sz="7875" spc="393">
                <a:solidFill>
                  <a:srgbClr val="7593D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4" name="TextBox 24"/>
            <p:cNvSpPr txBox="1"/>
            <p:nvPr>
              <p:custDataLst>
                <p:tags r:id="rId16"/>
              </p:custDataLst>
            </p:nvPr>
          </p:nvSpPr>
          <p:spPr>
            <a:xfrm>
              <a:off x="2912745" y="7884160"/>
              <a:ext cx="844105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用户体验与产品细节优化</a:t>
              </a:r>
              <a:endParaRPr 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5" name="TextBox 25"/>
            <p:cNvSpPr txBox="1"/>
            <p:nvPr>
              <p:custDataLst>
                <p:tags r:id="rId17"/>
              </p:custDataLst>
            </p:nvPr>
          </p:nvSpPr>
          <p:spPr>
            <a:xfrm>
              <a:off x="2912745" y="8526145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-小米SU7座椅舒适性、HUD调节问题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AutoShape 26"/>
            <p:cNvSpPr/>
            <p:nvPr>
              <p:custDataLst>
                <p:tags r:id="rId18"/>
              </p:custDataLst>
            </p:nvPr>
          </p:nvSpPr>
          <p:spPr>
            <a:xfrm>
              <a:off x="1436370" y="9281795"/>
              <a:ext cx="8205470" cy="31115"/>
            </a:xfrm>
            <a:prstGeom prst="line">
              <a:avLst/>
            </a:prstGeom>
            <a:ln w="19050" cap="rnd">
              <a:solidFill>
                <a:srgbClr val="3B64C9">
                  <a:alpha val="50980"/>
                </a:srgbClr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TextBox 25"/>
            <p:cNvSpPr txBox="1"/>
            <p:nvPr>
              <p:custDataLst>
                <p:tags r:id="rId19"/>
              </p:custDataLst>
            </p:nvPr>
          </p:nvSpPr>
          <p:spPr>
            <a:xfrm>
              <a:off x="2895600" y="8877300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-澎湃OS流畅度与苹果iOS差距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8" name="TextBox 25"/>
            <p:cNvSpPr txBox="1"/>
            <p:nvPr>
              <p:custDataLst>
                <p:tags r:id="rId20"/>
              </p:custDataLst>
            </p:nvPr>
          </p:nvSpPr>
          <p:spPr>
            <a:xfrm>
              <a:off x="2971800" y="7035800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-AI、自动驾驶领域高额研发费用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9" name="TextBox 25"/>
            <p:cNvSpPr txBox="1"/>
            <p:nvPr>
              <p:custDataLst>
                <p:tags r:id="rId21"/>
              </p:custDataLst>
            </p:nvPr>
          </p:nvSpPr>
          <p:spPr>
            <a:xfrm>
              <a:off x="2954655" y="7386955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-多元化业务资源分散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TextBox 25"/>
            <p:cNvSpPr txBox="1"/>
            <p:nvPr>
              <p:custDataLst>
                <p:tags r:id="rId22"/>
              </p:custDataLst>
            </p:nvPr>
          </p:nvSpPr>
          <p:spPr>
            <a:xfrm>
              <a:off x="2954655" y="5565140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-美中贸易摩擦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1" name="TextBox 25"/>
            <p:cNvSpPr txBox="1"/>
            <p:nvPr>
              <p:custDataLst>
                <p:tags r:id="rId23"/>
              </p:custDataLst>
            </p:nvPr>
          </p:nvSpPr>
          <p:spPr>
            <a:xfrm>
              <a:off x="2937510" y="5916295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-新兴市场政策变动（印度本地化生产要求、关税）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2" name="TextBox 25"/>
            <p:cNvSpPr txBox="1"/>
            <p:nvPr>
              <p:custDataLst>
                <p:tags r:id="rId24"/>
              </p:custDataLst>
            </p:nvPr>
          </p:nvSpPr>
          <p:spPr>
            <a:xfrm>
              <a:off x="2937510" y="4054475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-全球市场饱和，用户换机周期延长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3" name="TextBox 25"/>
            <p:cNvSpPr txBox="1"/>
            <p:nvPr>
              <p:custDataLst>
                <p:tags r:id="rId25"/>
              </p:custDataLst>
            </p:nvPr>
          </p:nvSpPr>
          <p:spPr>
            <a:xfrm>
              <a:off x="2920365" y="4405630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-2022-2023年负增长，2024年恢复30%增速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4" name="TextBox 25"/>
            <p:cNvSpPr txBox="1"/>
            <p:nvPr>
              <p:custDataLst>
                <p:tags r:id="rId26"/>
              </p:custDataLst>
            </p:nvPr>
          </p:nvSpPr>
          <p:spPr>
            <a:xfrm>
              <a:off x="2994660" y="2552700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-600美元以上机型份额仅4%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5" name="TextBox 25"/>
            <p:cNvSpPr txBox="1"/>
            <p:nvPr>
              <p:custDataLst>
                <p:tags r:id="rId27"/>
              </p:custDataLst>
            </p:nvPr>
          </p:nvSpPr>
          <p:spPr>
            <a:xfrm>
              <a:off x="2977515" y="2903855"/>
              <a:ext cx="8441055" cy="3225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-高性价比认知转型阻力</a:t>
              </a:r>
              <a:endParaRPr lang="en-US" sz="1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9" name="TextBox 5"/>
          <p:cNvSpPr txBox="1"/>
          <p:nvPr>
            <p:custDataLst>
              <p:tags r:id="rId28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3.2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难题局限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753600" y="872490"/>
            <a:ext cx="10534725" cy="8942833"/>
            <a:chOff x="9753600" y="872490"/>
            <a:chExt cx="10534725" cy="8942833"/>
          </a:xfrm>
        </p:grpSpPr>
        <p:sp>
          <p:nvSpPr>
            <p:cNvPr id="39" name="任意多边形 38"/>
            <p:cNvSpPr/>
            <p:nvPr/>
          </p:nvSpPr>
          <p:spPr>
            <a:xfrm>
              <a:off x="9753600" y="918973"/>
              <a:ext cx="10439400" cy="8896350"/>
            </a:xfrm>
            <a:custGeom>
              <a:avLst/>
              <a:gdLst>
                <a:gd name="connsiteX0" fmla="*/ 302 w 16440"/>
                <a:gd name="connsiteY0" fmla="*/ 900 h 14010"/>
                <a:gd name="connsiteX1" fmla="*/ 4464 w 16440"/>
                <a:gd name="connsiteY1" fmla="*/ 1520 h 14010"/>
                <a:gd name="connsiteX2" fmla="*/ 8147 w 16440"/>
                <a:gd name="connsiteY2" fmla="*/ 1035 h 14010"/>
                <a:gd name="connsiteX3" fmla="*/ 13067 w 16440"/>
                <a:gd name="connsiteY3" fmla="*/ 0 h 14010"/>
                <a:gd name="connsiteX4" fmla="*/ 16427 w 16440"/>
                <a:gd name="connsiteY4" fmla="*/ 1425 h 14010"/>
                <a:gd name="connsiteX5" fmla="*/ 16440 w 16440"/>
                <a:gd name="connsiteY5" fmla="*/ 12494 h 14010"/>
                <a:gd name="connsiteX6" fmla="*/ 12330 w 16440"/>
                <a:gd name="connsiteY6" fmla="*/ 10979 h 14010"/>
                <a:gd name="connsiteX7" fmla="*/ 8220 w 16440"/>
                <a:gd name="connsiteY7" fmla="*/ 12494 h 14010"/>
                <a:gd name="connsiteX8" fmla="*/ 4110 w 16440"/>
                <a:gd name="connsiteY8" fmla="*/ 14010 h 14010"/>
                <a:gd name="connsiteX9" fmla="*/ 0 w 16440"/>
                <a:gd name="connsiteY9" fmla="*/ 12494 h 14010"/>
                <a:gd name="connsiteX10" fmla="*/ 302 w 16440"/>
                <a:gd name="connsiteY10" fmla="*/ 900 h 14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40" h="14010">
                  <a:moveTo>
                    <a:pt x="302" y="900"/>
                  </a:moveTo>
                  <a:cubicBezTo>
                    <a:pt x="1937" y="825"/>
                    <a:pt x="1814" y="1505"/>
                    <a:pt x="4464" y="1520"/>
                  </a:cubicBezTo>
                  <a:cubicBezTo>
                    <a:pt x="7114" y="1535"/>
                    <a:pt x="6512" y="1470"/>
                    <a:pt x="8147" y="1035"/>
                  </a:cubicBezTo>
                  <a:cubicBezTo>
                    <a:pt x="9782" y="600"/>
                    <a:pt x="10601" y="0"/>
                    <a:pt x="13067" y="0"/>
                  </a:cubicBezTo>
                  <a:cubicBezTo>
                    <a:pt x="15533" y="0"/>
                    <a:pt x="16427" y="667"/>
                    <a:pt x="16427" y="1425"/>
                  </a:cubicBezTo>
                  <a:lnTo>
                    <a:pt x="16440" y="12494"/>
                  </a:lnTo>
                  <a:cubicBezTo>
                    <a:pt x="16440" y="11736"/>
                    <a:pt x="14796" y="10979"/>
                    <a:pt x="12330" y="10979"/>
                  </a:cubicBezTo>
                  <a:cubicBezTo>
                    <a:pt x="9864" y="10979"/>
                    <a:pt x="8220" y="11736"/>
                    <a:pt x="8220" y="12494"/>
                  </a:cubicBezTo>
                  <a:cubicBezTo>
                    <a:pt x="8220" y="13252"/>
                    <a:pt x="6576" y="14010"/>
                    <a:pt x="4110" y="14010"/>
                  </a:cubicBezTo>
                  <a:cubicBezTo>
                    <a:pt x="1644" y="14010"/>
                    <a:pt x="0" y="13252"/>
                    <a:pt x="0" y="12494"/>
                  </a:cubicBezTo>
                  <a:cubicBezTo>
                    <a:pt x="66" y="8639"/>
                    <a:pt x="47" y="4815"/>
                    <a:pt x="302" y="900"/>
                  </a:cubicBezTo>
                  <a:close/>
                </a:path>
              </a:pathLst>
            </a:custGeom>
            <a:gradFill>
              <a:gsLst>
                <a:gs pos="0">
                  <a:srgbClr val="F7FAFF">
                    <a:lumMod val="0"/>
                    <a:lumOff val="100000"/>
                    <a:alpha val="43000"/>
                  </a:srgbClr>
                </a:gs>
                <a:gs pos="87000">
                  <a:srgbClr val="E9F2FF">
                    <a:alpha val="44000"/>
                  </a:srgbClr>
                </a:gs>
                <a:gs pos="39000">
                  <a:srgbClr val="C3D6FF">
                    <a:alpha val="62000"/>
                  </a:srgbClr>
                </a:gs>
                <a:gs pos="24000">
                  <a:srgbClr val="E9F2FF">
                    <a:alpha val="45000"/>
                  </a:srgbClr>
                </a:gs>
                <a:gs pos="10000">
                  <a:srgbClr val="E9EFFF">
                    <a:alpha val="55000"/>
                    <a:lumMod val="98000"/>
                  </a:srgbClr>
                </a:gs>
                <a:gs pos="64000">
                  <a:schemeClr val="accent1">
                    <a:lumMod val="30000"/>
                    <a:lumOff val="70000"/>
                    <a:alpha val="47000"/>
                  </a:schemeClr>
                </a:gs>
              </a:gsLst>
              <a:lin ang="3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>
              <a:grayscl/>
            </a:blip>
            <a:stretch>
              <a:fillRect/>
            </a:stretch>
          </p:blipFill>
          <p:spPr>
            <a:xfrm>
              <a:off x="17830800" y="1943100"/>
              <a:ext cx="2448000" cy="3264754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grayscl/>
            </a:blip>
            <a:stretch>
              <a:fillRect/>
            </a:stretch>
          </p:blipFill>
          <p:spPr>
            <a:xfrm>
              <a:off x="17840325" y="5403850"/>
              <a:ext cx="2448000" cy="3263816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3753946" y="872490"/>
              <a:ext cx="3505354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</a:pPr>
              <a:r>
                <a:rPr lang="en-US" sz="3600" spc="179">
                  <a:solidFill>
                    <a:srgbClr val="3B64C9">
                      <a:alpha val="18824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PART TWO</a:t>
              </a:r>
              <a:endPara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058400" y="2019300"/>
              <a:ext cx="2448000" cy="3264754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12679045" y="2705100"/>
              <a:ext cx="2448000" cy="326381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5240000" y="1562100"/>
              <a:ext cx="2448000" cy="326381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067925" y="5480050"/>
              <a:ext cx="2448000" cy="326381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2684125" y="6210300"/>
              <a:ext cx="2448000" cy="326326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5233650" y="4991100"/>
              <a:ext cx="2448000" cy="3264000"/>
            </a:xfrm>
            <a:prstGeom prst="rect">
              <a:avLst/>
            </a:prstGeom>
          </p:spPr>
        </p:pic>
      </p:grpSp>
      <p:sp>
        <p:nvSpPr>
          <p:cNvPr id="38" name="Freeform 3"/>
          <p:cNvSpPr/>
          <p:nvPr>
            <p:custDataLst>
              <p:tags r:id="rId37"/>
            </p:custDataLst>
          </p:nvPr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38">
              <a:alphaModFix amt="94000"/>
            </a:blip>
            <a:stretch>
              <a:fillRect l="-2401" r="-16997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THREE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" name="TextBox 5"/>
          <p:cNvSpPr txBox="1"/>
          <p:nvPr>
            <p:custDataLst>
              <p:tags r:id="rId4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3.3</a:t>
            </a:r>
            <a:r>
              <a:rPr lang="zh-CN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前景展望</a:t>
            </a:r>
            <a:endParaRPr lang="zh-CN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000885" y="6142738"/>
            <a:ext cx="7350125" cy="2153537"/>
            <a:chOff x="2000885" y="6142738"/>
            <a:chExt cx="7350125" cy="2153537"/>
          </a:xfrm>
        </p:grpSpPr>
        <p:sp>
          <p:nvSpPr>
            <p:cNvPr id="34" name="TextBox 13"/>
            <p:cNvSpPr txBox="1"/>
            <p:nvPr>
              <p:custDataLst>
                <p:tags r:id="rId5"/>
              </p:custDataLst>
            </p:nvPr>
          </p:nvSpPr>
          <p:spPr>
            <a:xfrm>
              <a:off x="2000954" y="6142738"/>
              <a:ext cx="6593124" cy="123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3600" b="1" spc="179" dirty="0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短期（1-3年）</a:t>
              </a:r>
              <a:endParaRPr lang="zh-CN" altLang="en-US" sz="3600" b="1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ts val="5040"/>
                </a:lnSpc>
              </a:pPr>
              <a:endParaRPr lang="en-US" sz="3600" b="1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  <p:sp>
          <p:nvSpPr>
            <p:cNvPr id="35" name="TextBox 14"/>
            <p:cNvSpPr txBox="1"/>
            <p:nvPr>
              <p:custDataLst>
                <p:tags r:id="rId6"/>
              </p:custDataLst>
            </p:nvPr>
          </p:nvSpPr>
          <p:spPr>
            <a:xfrm>
              <a:off x="2000885" y="6911340"/>
              <a:ext cx="7350125" cy="138493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思源宋体" panose="02020400000000000000" charset="-122"/>
                </a:rPr>
                <a:t>  - 巩固中低端市场优势</a:t>
              </a:r>
              <a:endPara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宋体" panose="02020400000000000000" charset="-122"/>
              </a:endParaRPr>
            </a:p>
            <a:p>
              <a:pPr indent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思源宋体" panose="02020400000000000000" charset="-122"/>
                </a:rPr>
                <a:t>  - 折叠屏手机与SU7汽车打开高端突破口</a:t>
              </a:r>
              <a:endPara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宋体" panose="02020400000000000000" charset="-122"/>
              </a:endParaRPr>
            </a:p>
            <a:p>
              <a:pPr indent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思源宋体" panose="02020400000000000000" charset="-122"/>
                </a:rPr>
                <a:t>  - 预计2025年增速保持30%以上，汽车业务成第二增长曲线</a:t>
              </a:r>
              <a:endPara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宋体" panose="02020400000000000000" charset="-122"/>
              </a:endParaRPr>
            </a:p>
          </p:txBody>
        </p:sp>
      </p:grpSp>
      <p:sp>
        <p:nvSpPr>
          <p:cNvPr id="36" name="TextBox 15"/>
          <p:cNvSpPr txBox="1"/>
          <p:nvPr>
            <p:custDataLst>
              <p:tags r:id="rId7"/>
            </p:custDataLst>
          </p:nvPr>
        </p:nvSpPr>
        <p:spPr>
          <a:xfrm>
            <a:off x="9693922" y="6142738"/>
            <a:ext cx="659312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spc="179" dirty="0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长期（3-5年）</a:t>
            </a:r>
            <a:endParaRPr lang="en-US" sz="3600" b="1" spc="179" dirty="0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宋体-超粗体" panose="02020900000000000000" charset="-122"/>
            </a:endParaRPr>
          </a:p>
        </p:txBody>
      </p:sp>
      <p:sp>
        <p:nvSpPr>
          <p:cNvPr id="37" name="TextBox 16"/>
          <p:cNvSpPr txBox="1"/>
          <p:nvPr>
            <p:custDataLst>
              <p:tags r:id="rId8"/>
            </p:custDataLst>
          </p:nvPr>
        </p:nvSpPr>
        <p:spPr>
          <a:xfrm>
            <a:off x="9693922" y="6911507"/>
            <a:ext cx="6593124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宋体" panose="02020400000000000000" charset="-122"/>
              </a:rPr>
              <a:t>  - AIoT生态、自动驾驶技术、全球化布局突破</a:t>
            </a:r>
            <a:endParaRPr 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宋体" panose="0202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宋体" panose="02020400000000000000" charset="-122"/>
              </a:rPr>
              <a:t>  - 转型为“科技+出行”综合巨头</a:t>
            </a:r>
            <a:endParaRPr 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宋体" panose="02020400000000000000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  <a:buNone/>
            </a:pPr>
            <a:r>
              <a: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思源宋体" panose="02020400000000000000" charset="-122"/>
              </a:rPr>
              <a:t>  - 警惕华为、苹果等竞争对手</a:t>
            </a:r>
            <a:endParaRPr 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思源宋体" panose="0202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981200" y="1729105"/>
            <a:ext cx="14560614" cy="4099309"/>
            <a:chOff x="1981200" y="1729105"/>
            <a:chExt cx="14560614" cy="4099309"/>
          </a:xfrm>
        </p:grpSpPr>
        <p:grpSp>
          <p:nvGrpSpPr>
            <p:cNvPr id="5" name="组合 4"/>
            <p:cNvGrpSpPr/>
            <p:nvPr/>
          </p:nvGrpSpPr>
          <p:grpSpPr>
            <a:xfrm>
              <a:off x="2000885" y="2800350"/>
              <a:ext cx="14540929" cy="3028064"/>
              <a:chOff x="2000885" y="2800350"/>
              <a:chExt cx="14540929" cy="3028064"/>
            </a:xfrm>
          </p:grpSpPr>
          <p:grpSp>
            <p:nvGrpSpPr>
              <p:cNvPr id="28" name="Group 7"/>
              <p:cNvGrpSpPr/>
              <p:nvPr/>
            </p:nvGrpSpPr>
            <p:grpSpPr>
              <a:xfrm>
                <a:off x="2000954" y="2805513"/>
                <a:ext cx="9040927" cy="3022901"/>
                <a:chOff x="0" y="0"/>
                <a:chExt cx="12054570" cy="4030534"/>
              </a:xfrm>
            </p:grpSpPr>
            <p:pic>
              <p:nvPicPr>
                <p:cNvPr id="29" name="Picture 8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0"/>
                <a:srcRect t="40558"/>
                <a:stretch>
                  <a:fillRect/>
                </a:stretch>
              </p:blipFill>
              <p:spPr>
                <a:xfrm>
                  <a:off x="0" y="0"/>
                  <a:ext cx="12054570" cy="4030534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9"/>
              <p:cNvGrpSpPr/>
              <p:nvPr/>
            </p:nvGrpSpPr>
            <p:grpSpPr>
              <a:xfrm>
                <a:off x="11041881" y="2805513"/>
                <a:ext cx="5245165" cy="3022901"/>
                <a:chOff x="0" y="0"/>
                <a:chExt cx="6993553" cy="4030534"/>
              </a:xfrm>
            </p:grpSpPr>
            <p:sp>
              <p:nvSpPr>
                <p:cNvPr id="31" name="AutoShape 10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0" y="0"/>
                  <a:ext cx="6993553" cy="4030534"/>
                </a:xfrm>
                <a:prstGeom prst="rect">
                  <a:avLst/>
                </a:prstGeom>
                <a:solidFill>
                  <a:srgbClr val="3B64C9"/>
                </a:solidFill>
              </p:spPr>
            </p:sp>
          </p:grpSp>
          <p:sp>
            <p:nvSpPr>
              <p:cNvPr id="32" name="TextBox 1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1296649" y="3381375"/>
                <a:ext cx="5245165" cy="55399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5040"/>
                  </a:lnSpc>
                </a:pPr>
                <a:r>
                  <a:rPr lang="en-US" sz="2400" spc="179" dirty="0">
                    <a:solidFill>
                      <a:srgbClr val="FFFF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思源宋体-超粗体" panose="02020900000000000000" charset="-122"/>
                    <a:sym typeface="思源宋体-超粗体" panose="02020900000000000000" charset="-122"/>
                  </a:rPr>
                  <a:t>“</a:t>
                </a:r>
                <a:r>
                  <a:rPr lang="en-US" sz="2400" spc="179" dirty="0" err="1">
                    <a:solidFill>
                      <a:srgbClr val="FFFF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思源宋体-超粗体" panose="02020900000000000000" charset="-122"/>
                    <a:sym typeface="思源宋体-超粗体" panose="02020900000000000000" charset="-122"/>
                  </a:rPr>
                  <a:t>永远相信美好的事情即将发生</a:t>
                </a:r>
                <a:r>
                  <a:rPr lang="en-US" sz="2400" spc="179" dirty="0">
                    <a:solidFill>
                      <a:srgbClr val="FFFF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思源宋体-超粗体" panose="02020900000000000000" charset="-122"/>
                    <a:sym typeface="思源宋体-超粗体" panose="02020900000000000000" charset="-122"/>
                  </a:rPr>
                  <a:t>”</a:t>
                </a:r>
                <a:endParaRPr lang="en-US" sz="2400" spc="179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思源宋体-超粗体" panose="02020900000000000000" charset="-122"/>
                  <a:sym typeface="思源宋体-超粗体" panose="02020900000000000000" charset="-122"/>
                </a:endParaRPr>
              </a:p>
            </p:txBody>
          </p:sp>
          <p:sp>
            <p:nvSpPr>
              <p:cNvPr id="33" name="TextBox 12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11440795" y="4229100"/>
                <a:ext cx="5018405" cy="78994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080"/>
                  </a:lnSpc>
                </a:pPr>
                <a:r>
                  <a:rPr lang="en-US" sz="1800" dirty="0" err="1">
                    <a:solidFill>
                      <a:srgbClr val="FFFFFF"/>
                    </a:solidFill>
                    <a:latin typeface="华文楷体" panose="02010600040101010101" charset="-122"/>
                    <a:ea typeface="华文楷体" panose="02010600040101010101" charset="-122"/>
                    <a:cs typeface="思源宋体" panose="02020400000000000000" charset="-122"/>
                    <a:sym typeface="思源宋体" panose="02020400000000000000" charset="-122"/>
                  </a:rPr>
                  <a:t>始终坚持做感动人心、价格厚道的好产品</a:t>
                </a:r>
                <a:r>
                  <a:rPr lang="en-US" sz="1800" dirty="0">
                    <a:solidFill>
                      <a:srgbClr val="FFFFFF"/>
                    </a:solidFill>
                    <a:latin typeface="华文楷体" panose="02010600040101010101" charset="-122"/>
                    <a:ea typeface="华文楷体" panose="02010600040101010101" charset="-122"/>
                    <a:cs typeface="思源宋体" panose="02020400000000000000" charset="-122"/>
                    <a:sym typeface="思源宋体" panose="02020400000000000000" charset="-122"/>
                  </a:rPr>
                  <a:t>，</a:t>
                </a:r>
                <a:endParaRPr lang="en-US" sz="18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思源宋体" panose="02020400000000000000" charset="-122"/>
                  <a:sym typeface="思源宋体" panose="02020400000000000000" charset="-122"/>
                </a:endParaRPr>
              </a:p>
              <a:p>
                <a:pPr algn="l">
                  <a:lnSpc>
                    <a:spcPts val="3080"/>
                  </a:lnSpc>
                </a:pPr>
                <a:r>
                  <a:rPr lang="en-US" sz="1800" dirty="0" err="1">
                    <a:solidFill>
                      <a:srgbClr val="FFFFFF"/>
                    </a:solidFill>
                    <a:latin typeface="华文楷体" panose="02010600040101010101" charset="-122"/>
                    <a:ea typeface="华文楷体" panose="02010600040101010101" charset="-122"/>
                    <a:cs typeface="思源宋体" panose="02020400000000000000" charset="-122"/>
                    <a:sym typeface="思源宋体" panose="02020400000000000000" charset="-122"/>
                  </a:rPr>
                  <a:t>让全球每个人都能享受科技带来的美好生活</a:t>
                </a:r>
                <a:endParaRPr lang="en-US" sz="1800" dirty="0">
                  <a:solidFill>
                    <a:srgbClr val="FFFFFF"/>
                  </a:solidFill>
                  <a:latin typeface="华文楷体" panose="02010600040101010101" charset="-122"/>
                  <a:ea typeface="华文楷体" panose="02010600040101010101" charset="-122"/>
                  <a:cs typeface="思源宋体" panose="02020400000000000000" charset="-122"/>
                  <a:sym typeface="思源宋体" panose="02020400000000000000" charset="-122"/>
                </a:endParaRPr>
              </a:p>
            </p:txBody>
          </p:sp>
          <p:pic>
            <p:nvPicPr>
              <p:cNvPr id="40" name="图片 39" descr="19b193a287590cd9e4ce0d3c76c52233"/>
              <p:cNvPicPr>
                <a:picLocks noChangeAspect="1"/>
              </p:cNvPicPr>
              <p:nvPr/>
            </p:nvPicPr>
            <p:blipFill>
              <a:blip r:embed="rId14"/>
              <a:srcRect t="26014"/>
              <a:stretch>
                <a:fillRect/>
              </a:stretch>
            </p:blipFill>
            <p:spPr>
              <a:xfrm>
                <a:off x="2000885" y="2800350"/>
                <a:ext cx="9040495" cy="3023235"/>
              </a:xfrm>
              <a:prstGeom prst="rect">
                <a:avLst/>
              </a:prstGeom>
            </p:spPr>
          </p:pic>
        </p:grpSp>
        <p:pic>
          <p:nvPicPr>
            <p:cNvPr id="41" name="图片 40" descr="919b4aa0-56f9-4239-b8fe-59433a647c3c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981200" y="1729105"/>
              <a:ext cx="9057640" cy="40944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457200"/>
            <a:ext cx="673163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汇报人介绍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pic>
        <p:nvPicPr>
          <p:cNvPr id="8" name="图片 7" descr="微信图片_202503231825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970" y="5295900"/>
            <a:ext cx="2173605" cy="2899410"/>
          </a:xfrm>
          <a:prstGeom prst="rect">
            <a:avLst/>
          </a:prstGeom>
        </p:spPr>
      </p:pic>
      <p:pic>
        <p:nvPicPr>
          <p:cNvPr id="9" name="图片 8" descr="xc"/>
          <p:cNvPicPr>
            <a:picLocks noChangeAspect="1"/>
          </p:cNvPicPr>
          <p:nvPr/>
        </p:nvPicPr>
        <p:blipFill>
          <a:blip r:embed="rId5"/>
          <a:srcRect t="3693"/>
          <a:stretch>
            <a:fillRect/>
          </a:stretch>
        </p:blipFill>
        <p:spPr>
          <a:xfrm>
            <a:off x="9368155" y="5295900"/>
            <a:ext cx="2160905" cy="2880995"/>
          </a:xfrm>
          <a:prstGeom prst="rect">
            <a:avLst/>
          </a:prstGeom>
        </p:spPr>
      </p:pic>
      <p:pic>
        <p:nvPicPr>
          <p:cNvPr id="11" name="图片 10" descr="lb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2095500"/>
            <a:ext cx="2160000" cy="2880888"/>
          </a:xfrm>
          <a:prstGeom prst="rect">
            <a:avLst/>
          </a:prstGeom>
        </p:spPr>
      </p:pic>
      <p:pic>
        <p:nvPicPr>
          <p:cNvPr id="12" name="图片 11" descr="mmy"/>
          <p:cNvPicPr>
            <a:picLocks noChangeAspect="1"/>
          </p:cNvPicPr>
          <p:nvPr/>
        </p:nvPicPr>
        <p:blipFill>
          <a:blip r:embed="rId7"/>
          <a:srcRect t="2380" b="7636"/>
          <a:stretch>
            <a:fillRect/>
          </a:stretch>
        </p:blipFill>
        <p:spPr>
          <a:xfrm>
            <a:off x="13256895" y="5295900"/>
            <a:ext cx="2160905" cy="2880995"/>
          </a:xfrm>
          <a:prstGeom prst="rect">
            <a:avLst/>
          </a:prstGeom>
        </p:spPr>
      </p:pic>
      <p:pic>
        <p:nvPicPr>
          <p:cNvPr id="13" name="图片 12" descr="lxj"/>
          <p:cNvPicPr>
            <a:picLocks noChangeAspect="1"/>
          </p:cNvPicPr>
          <p:nvPr/>
        </p:nvPicPr>
        <p:blipFill>
          <a:blip r:embed="rId8"/>
          <a:srcRect t="10777"/>
          <a:stretch>
            <a:fillRect/>
          </a:stretch>
        </p:blipFill>
        <p:spPr>
          <a:xfrm>
            <a:off x="5486400" y="2093595"/>
            <a:ext cx="2153920" cy="2880995"/>
          </a:xfrm>
          <a:prstGeom prst="rect">
            <a:avLst/>
          </a:prstGeom>
        </p:spPr>
      </p:pic>
      <p:pic>
        <p:nvPicPr>
          <p:cNvPr id="18" name="图片 17" descr="IMG_7951"/>
          <p:cNvPicPr>
            <a:picLocks noChangeAspect="1"/>
          </p:cNvPicPr>
          <p:nvPr/>
        </p:nvPicPr>
        <p:blipFill>
          <a:blip r:embed="rId9"/>
          <a:srcRect l="13225" r="11902"/>
          <a:stretch>
            <a:fillRect/>
          </a:stretch>
        </p:blipFill>
        <p:spPr>
          <a:xfrm>
            <a:off x="13258800" y="2093595"/>
            <a:ext cx="2157095" cy="287972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3733800" y="3645535"/>
            <a:ext cx="2649855" cy="1254760"/>
            <a:chOff x="5225" y="6060"/>
            <a:chExt cx="4173" cy="1976"/>
          </a:xfrm>
        </p:grpSpPr>
        <p:sp>
          <p:nvSpPr>
            <p:cNvPr id="20" name="文本框 19"/>
            <p:cNvSpPr txBox="1"/>
            <p:nvPr/>
          </p:nvSpPr>
          <p:spPr>
            <a:xfrm>
              <a:off x="5225" y="606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李相宜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225" y="7020"/>
              <a:ext cx="417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资料总结与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  <a:p>
              <a:r>
                <a: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大纲编写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468600" y="6896100"/>
            <a:ext cx="2107565" cy="1254760"/>
            <a:chOff x="23680" y="11220"/>
            <a:chExt cx="3319" cy="1976"/>
          </a:xfrm>
        </p:grpSpPr>
        <p:sp>
          <p:nvSpPr>
            <p:cNvPr id="45" name="文本框 44"/>
            <p:cNvSpPr txBox="1"/>
            <p:nvPr>
              <p:custDataLst>
                <p:tags r:id="rId10"/>
              </p:custDataLst>
            </p:nvPr>
          </p:nvSpPr>
          <p:spPr>
            <a:xfrm>
              <a:off x="23680" y="1122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马茂原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1"/>
              </p:custDataLst>
            </p:nvPr>
          </p:nvSpPr>
          <p:spPr>
            <a:xfrm>
              <a:off x="23680" y="12180"/>
              <a:ext cx="331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资料收集与</a:t>
              </a:r>
              <a:endParaRPr lang="zh-CN" altLang="en-US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初步分析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5415895" y="3695700"/>
            <a:ext cx="2107565" cy="977900"/>
            <a:chOff x="23680" y="11220"/>
            <a:chExt cx="3319" cy="1540"/>
          </a:xfrm>
        </p:grpSpPr>
        <p:sp>
          <p:nvSpPr>
            <p:cNvPr id="49" name="文本框 48"/>
            <p:cNvSpPr txBox="1"/>
            <p:nvPr>
              <p:custDataLst>
                <p:tags r:id="rId12"/>
              </p:custDataLst>
            </p:nvPr>
          </p:nvSpPr>
          <p:spPr>
            <a:xfrm>
              <a:off x="23680" y="1122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周知玉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50" name="文本框 49"/>
            <p:cNvSpPr txBox="1"/>
            <p:nvPr>
              <p:custDataLst>
                <p:tags r:id="rId13"/>
              </p:custDataLst>
            </p:nvPr>
          </p:nvSpPr>
          <p:spPr>
            <a:xfrm>
              <a:off x="23680" y="12180"/>
              <a:ext cx="33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PPT制作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529060" y="6896100"/>
            <a:ext cx="2649855" cy="1254760"/>
            <a:chOff x="5225" y="6060"/>
            <a:chExt cx="4173" cy="1976"/>
          </a:xfrm>
        </p:grpSpPr>
        <p:sp>
          <p:nvSpPr>
            <p:cNvPr id="52" name="文本框 51"/>
            <p:cNvSpPr txBox="1"/>
            <p:nvPr>
              <p:custDataLst>
                <p:tags r:id="rId14"/>
              </p:custDataLst>
            </p:nvPr>
          </p:nvSpPr>
          <p:spPr>
            <a:xfrm>
              <a:off x="5225" y="606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徐池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53" name="文本框 52"/>
            <p:cNvSpPr txBox="1"/>
            <p:nvPr>
              <p:custDataLst>
                <p:tags r:id="rId15"/>
              </p:custDataLst>
            </p:nvPr>
          </p:nvSpPr>
          <p:spPr>
            <a:xfrm>
              <a:off x="5225" y="7020"/>
              <a:ext cx="417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资料总结与</a:t>
              </a:r>
              <a:endParaRPr lang="zh-CN" altLang="en-US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大纲编写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620635" y="3645535"/>
            <a:ext cx="2649855" cy="1254760"/>
            <a:chOff x="5225" y="6060"/>
            <a:chExt cx="4173" cy="1976"/>
          </a:xfrm>
        </p:grpSpPr>
        <p:sp>
          <p:nvSpPr>
            <p:cNvPr id="55" name="文本框 54"/>
            <p:cNvSpPr txBox="1"/>
            <p:nvPr>
              <p:custDataLst>
                <p:tags r:id="rId16"/>
              </p:custDataLst>
            </p:nvPr>
          </p:nvSpPr>
          <p:spPr>
            <a:xfrm>
              <a:off x="5225" y="606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李啸金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7"/>
              </p:custDataLst>
            </p:nvPr>
          </p:nvSpPr>
          <p:spPr>
            <a:xfrm>
              <a:off x="5225" y="7020"/>
              <a:ext cx="4173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资料总结与</a:t>
              </a:r>
              <a:endParaRPr lang="zh-CN" altLang="en-US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大纲编写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1563350" y="3695700"/>
            <a:ext cx="2107565" cy="977900"/>
            <a:chOff x="23680" y="11220"/>
            <a:chExt cx="3319" cy="1540"/>
          </a:xfrm>
        </p:grpSpPr>
        <p:sp>
          <p:nvSpPr>
            <p:cNvPr id="58" name="文本框 57"/>
            <p:cNvSpPr txBox="1"/>
            <p:nvPr>
              <p:custDataLst>
                <p:tags r:id="rId18"/>
              </p:custDataLst>
            </p:nvPr>
          </p:nvSpPr>
          <p:spPr>
            <a:xfrm>
              <a:off x="23680" y="1122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刘彬斌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19"/>
              </p:custDataLst>
            </p:nvPr>
          </p:nvSpPr>
          <p:spPr>
            <a:xfrm>
              <a:off x="23680" y="12180"/>
              <a:ext cx="331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PPT制作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712210" y="6896100"/>
            <a:ext cx="2107565" cy="1254760"/>
            <a:chOff x="23680" y="11220"/>
            <a:chExt cx="3319" cy="1976"/>
          </a:xfrm>
        </p:grpSpPr>
        <p:sp>
          <p:nvSpPr>
            <p:cNvPr id="64" name="文本框 63"/>
            <p:cNvSpPr txBox="1"/>
            <p:nvPr>
              <p:custDataLst>
                <p:tags r:id="rId20"/>
              </p:custDataLst>
            </p:nvPr>
          </p:nvSpPr>
          <p:spPr>
            <a:xfrm>
              <a:off x="23680" y="1122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林超强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65" name="文本框 64"/>
            <p:cNvSpPr txBox="1"/>
            <p:nvPr>
              <p:custDataLst>
                <p:tags r:id="rId21"/>
              </p:custDataLst>
            </p:nvPr>
          </p:nvSpPr>
          <p:spPr>
            <a:xfrm>
              <a:off x="23680" y="12180"/>
              <a:ext cx="331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资料收集与</a:t>
              </a:r>
              <a:endParaRPr lang="zh-CN" altLang="en-US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初步分析</a:t>
              </a:r>
              <a:endParaRPr lang="zh-CN" altLang="en-US" dirty="0">
                <a:sym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620635" y="6896100"/>
            <a:ext cx="2107565" cy="1254760"/>
            <a:chOff x="23680" y="11220"/>
            <a:chExt cx="3319" cy="1976"/>
          </a:xfrm>
        </p:grpSpPr>
        <p:sp>
          <p:nvSpPr>
            <p:cNvPr id="68" name="文本框 67"/>
            <p:cNvSpPr txBox="1"/>
            <p:nvPr>
              <p:custDataLst>
                <p:tags r:id="rId22"/>
              </p:custDataLst>
            </p:nvPr>
          </p:nvSpPr>
          <p:spPr>
            <a:xfrm>
              <a:off x="23680" y="11220"/>
              <a:ext cx="2241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金宇麒</a:t>
              </a:r>
              <a:endParaRPr lang="zh-CN" altLang="en-US" sz="320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  <p:sp>
          <p:nvSpPr>
            <p:cNvPr id="69" name="文本框 68"/>
            <p:cNvSpPr txBox="1"/>
            <p:nvPr>
              <p:custDataLst>
                <p:tags r:id="rId23"/>
              </p:custDataLst>
            </p:nvPr>
          </p:nvSpPr>
          <p:spPr>
            <a:xfrm>
              <a:off x="23680" y="12180"/>
              <a:ext cx="331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zh-CN" altLang="en-US" dirty="0">
                  <a:sym typeface="+mn-ea"/>
                </a:rPr>
                <a:t>资料收集与</a:t>
              </a:r>
              <a:endParaRPr lang="zh-CN" altLang="en-US" dirty="0">
                <a:sym typeface="+mn-ea"/>
              </a:endParaRPr>
            </a:p>
            <a:p>
              <a:r>
                <a:rPr lang="zh-CN" altLang="en-US" dirty="0">
                  <a:sym typeface="+mn-ea"/>
                </a:rPr>
                <a:t>初步分析</a:t>
              </a:r>
              <a:endParaRPr lang="zh-CN" altLang="en-US" dirty="0">
                <a:sym typeface="+mn-ea"/>
              </a:endParaRPr>
            </a:p>
          </p:txBody>
        </p:sp>
      </p:grpSp>
      <p:pic>
        <p:nvPicPr>
          <p:cNvPr id="14" name="图片 13" descr="微信图片_202503231825381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546543" y="2095500"/>
            <a:ext cx="2160905" cy="28816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481955" y="5271135"/>
            <a:ext cx="2158597" cy="288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FOUR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0" name="图片 9" descr="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476500"/>
            <a:ext cx="5151755" cy="47891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0536555" y="2324100"/>
            <a:ext cx="6570345" cy="2066290"/>
            <a:chOff x="10536555" y="2324100"/>
            <a:chExt cx="6570345" cy="2066290"/>
          </a:xfrm>
        </p:grpSpPr>
        <p:cxnSp>
          <p:nvCxnSpPr>
            <p:cNvPr id="11" name="肘形连接符 10"/>
            <p:cNvCxnSpPr/>
            <p:nvPr/>
          </p:nvCxnSpPr>
          <p:spPr>
            <a:xfrm flipV="1">
              <a:off x="10536555" y="2705100"/>
              <a:ext cx="2646045" cy="1685290"/>
            </a:xfrm>
            <a:prstGeom prst="bentConnector3">
              <a:avLst>
                <a:gd name="adj1" fmla="val 50012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4" name="TextBox 8"/>
            <p:cNvSpPr txBox="1"/>
            <p:nvPr>
              <p:custDataLst>
                <p:tags r:id="rId5"/>
              </p:custDataLst>
            </p:nvPr>
          </p:nvSpPr>
          <p:spPr>
            <a:xfrm>
              <a:off x="13411200" y="2324100"/>
              <a:ext cx="114998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zh-CN" alt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机遇</a:t>
              </a:r>
              <a:endParaRPr lang="zh-CN" alt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5" name="TextBox 8"/>
            <p:cNvSpPr txBox="1"/>
            <p:nvPr>
              <p:custDataLst>
                <p:tags r:id="rId6"/>
              </p:custDataLst>
            </p:nvPr>
          </p:nvSpPr>
          <p:spPr>
            <a:xfrm>
              <a:off x="12420600" y="3009900"/>
              <a:ext cx="4686300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zh-CN" altLang="en-US" sz="28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技术迭代与生态协同</a:t>
              </a:r>
              <a:endParaRPr lang="zh-CN" altLang="en-US" sz="28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28800" y="2247900"/>
            <a:ext cx="5549900" cy="2120900"/>
            <a:chOff x="1828800" y="2247900"/>
            <a:chExt cx="5549900" cy="2120900"/>
          </a:xfrm>
        </p:grpSpPr>
        <p:cxnSp>
          <p:nvCxnSpPr>
            <p:cNvPr id="12" name="肘形连接符 11"/>
            <p:cNvCxnSpPr/>
            <p:nvPr/>
          </p:nvCxnSpPr>
          <p:spPr>
            <a:xfrm rot="10800000">
              <a:off x="4724400" y="2628900"/>
              <a:ext cx="2654300" cy="1739900"/>
            </a:xfrm>
            <a:prstGeom prst="bentConnector3">
              <a:avLst>
                <a:gd name="adj1" fmla="val 49976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3" name="TextBox 8"/>
            <p:cNvSpPr txBox="1"/>
            <p:nvPr>
              <p:custDataLst>
                <p:tags r:id="rId7"/>
              </p:custDataLst>
            </p:nvPr>
          </p:nvSpPr>
          <p:spPr>
            <a:xfrm>
              <a:off x="3505200" y="2247900"/>
              <a:ext cx="114998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zh-CN" alt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挑战</a:t>
              </a:r>
              <a:endParaRPr lang="zh-CN" alt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7" name="TextBox 8"/>
            <p:cNvSpPr txBox="1"/>
            <p:nvPr>
              <p:custDataLst>
                <p:tags r:id="rId8"/>
              </p:custDataLst>
            </p:nvPr>
          </p:nvSpPr>
          <p:spPr>
            <a:xfrm>
              <a:off x="1828800" y="2969895"/>
              <a:ext cx="386778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zh-CN" altLang="en-US" sz="28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品牌升级与全球化风险</a:t>
              </a:r>
              <a:endParaRPr lang="zh-CN" altLang="en-US" sz="28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553200" y="6931660"/>
            <a:ext cx="4641215" cy="2667635"/>
            <a:chOff x="6553200" y="6931660"/>
            <a:chExt cx="4641215" cy="2667635"/>
          </a:xfrm>
        </p:grpSpPr>
        <p:cxnSp>
          <p:nvCxnSpPr>
            <p:cNvPr id="18" name="直接箭头连接符 17"/>
            <p:cNvCxnSpPr/>
            <p:nvPr/>
          </p:nvCxnSpPr>
          <p:spPr>
            <a:xfrm>
              <a:off x="8898890" y="6931660"/>
              <a:ext cx="16510" cy="118364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5" name="TextBox 8"/>
            <p:cNvSpPr txBox="1"/>
            <p:nvPr>
              <p:custDataLst>
                <p:tags r:id="rId9"/>
              </p:custDataLst>
            </p:nvPr>
          </p:nvSpPr>
          <p:spPr>
            <a:xfrm>
              <a:off x="8382000" y="8191500"/>
              <a:ext cx="114998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zh-CN" altLang="en-US" sz="36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平衡</a:t>
              </a:r>
              <a:endParaRPr lang="zh-CN" altLang="en-US" sz="36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26" name="TextBox 8"/>
            <p:cNvSpPr txBox="1"/>
            <p:nvPr>
              <p:custDataLst>
                <p:tags r:id="rId10"/>
              </p:custDataLst>
            </p:nvPr>
          </p:nvSpPr>
          <p:spPr>
            <a:xfrm>
              <a:off x="6553200" y="8953500"/>
              <a:ext cx="4641215" cy="645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zh-CN" altLang="en-US" sz="2800" spc="179">
                  <a:solidFill>
                    <a:srgbClr val="3B64C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创新与成本、多元化与专注</a:t>
              </a:r>
              <a:endParaRPr lang="zh-CN" altLang="en-US" sz="2800" spc="179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20" name="TextBox 5"/>
          <p:cNvSpPr txBox="1"/>
          <p:nvPr>
            <p:custDataLst>
              <p:tags r:id="rId11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3.4</a:t>
            </a:r>
            <a:r>
              <a:rPr lang="zh-CN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当下之见</a:t>
            </a:r>
            <a:endParaRPr lang="zh-CN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13372" t="-8763" r="-16502" b="-45065"/>
            </a:stretch>
          </a:blipFill>
        </p:spPr>
      </p:sp>
      <p:sp>
        <p:nvSpPr>
          <p:cNvPr id="3" name="Freeform 3"/>
          <p:cNvSpPr/>
          <p:nvPr/>
        </p:nvSpPr>
        <p:spPr>
          <a:xfrm rot="1295584" flipV="1">
            <a:off x="9951402" y="-2805887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4" name="Freeform 4"/>
          <p:cNvSpPr/>
          <p:nvPr/>
        </p:nvSpPr>
        <p:spPr>
          <a:xfrm rot="1295584" flipV="1">
            <a:off x="-5707593" y="7349726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3957" y="3005520"/>
            <a:ext cx="11380086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35"/>
              </a:lnSpc>
            </a:pPr>
            <a:r>
              <a:rPr lang="en-US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小米</a:t>
            </a:r>
            <a:r>
              <a:rPr lang="zh-CN" altLang="en-US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创始人</a:t>
            </a:r>
            <a:r>
              <a:rPr lang="en-US" altLang="zh-CN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——</a:t>
            </a:r>
            <a:r>
              <a:rPr lang="zh-CN" altLang="en-US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雷军</a:t>
            </a:r>
            <a:endParaRPr lang="zh-CN" altLang="en-US" sz="8000" spc="669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53957" y="5382401"/>
            <a:ext cx="113800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1969 年出生的雷军，毕业于武汉大学计算机系。他曾任金山 CEO，带领公司跨越多个时代。2010 年创立小米，凭互联网思维和高性价比产品，让小米迅速崛起，还打造生态链，布局汽车等领域 。</a:t>
            </a:r>
            <a:endParaRPr lang="en-US" sz="1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53957" y="2203364"/>
            <a:ext cx="11380086" cy="96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5"/>
              </a:lnSpc>
              <a:spcBef>
                <a:spcPct val="0"/>
              </a:spcBef>
            </a:pPr>
            <a:r>
              <a:rPr lang="en-US" sz="4800" b="1" spc="267">
                <a:solidFill>
                  <a:srgbClr val="3B64C9">
                    <a:alpha val="11765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Lei Jun</a:t>
            </a:r>
            <a:endParaRPr lang="en-US" sz="4800" b="1" spc="267">
              <a:solidFill>
                <a:srgbClr val="3B64C9">
                  <a:alpha val="11765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86382" y="7347201"/>
            <a:ext cx="3315236" cy="641186"/>
            <a:chOff x="0" y="0"/>
            <a:chExt cx="1328788" cy="256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8788" cy="256995"/>
            </a:xfrm>
            <a:custGeom>
              <a:avLst/>
              <a:gdLst/>
              <a:ahLst/>
              <a:cxnLst/>
              <a:rect l="l" t="t" r="r" b="b"/>
              <a:pathLst>
                <a:path w="1328788" h="256995">
                  <a:moveTo>
                    <a:pt x="91075" y="0"/>
                  </a:moveTo>
                  <a:lnTo>
                    <a:pt x="1237713" y="0"/>
                  </a:lnTo>
                  <a:cubicBezTo>
                    <a:pt x="1261868" y="0"/>
                    <a:pt x="1285033" y="9595"/>
                    <a:pt x="1302113" y="26675"/>
                  </a:cubicBezTo>
                  <a:cubicBezTo>
                    <a:pt x="1319193" y="43755"/>
                    <a:pt x="1328788" y="66920"/>
                    <a:pt x="1328788" y="91075"/>
                  </a:cubicBezTo>
                  <a:lnTo>
                    <a:pt x="1328788" y="165920"/>
                  </a:lnTo>
                  <a:cubicBezTo>
                    <a:pt x="1328788" y="216219"/>
                    <a:pt x="1288012" y="256995"/>
                    <a:pt x="1237713" y="256995"/>
                  </a:cubicBezTo>
                  <a:lnTo>
                    <a:pt x="91075" y="256995"/>
                  </a:lnTo>
                  <a:cubicBezTo>
                    <a:pt x="40776" y="256995"/>
                    <a:pt x="0" y="216219"/>
                    <a:pt x="0" y="165920"/>
                  </a:cubicBezTo>
                  <a:lnTo>
                    <a:pt x="0" y="91075"/>
                  </a:lnTo>
                  <a:cubicBezTo>
                    <a:pt x="0" y="40776"/>
                    <a:pt x="40776" y="0"/>
                    <a:pt x="91075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28788" cy="304620"/>
            </a:xfrm>
            <a:prstGeom prst="rect">
              <a:avLst/>
            </a:prstGeom>
          </p:spPr>
          <p:txBody>
            <a:bodyPr lIns="33381" tIns="33381" rIns="33381" bIns="33381" rtlCol="0" anchor="ctr"/>
            <a:lstStyle/>
            <a:p>
              <a:pPr algn="ctr">
                <a:lnSpc>
                  <a:spcPts val="3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6382" y="7386686"/>
            <a:ext cx="3315236" cy="53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5"/>
              </a:lnSpc>
              <a:spcBef>
                <a:spcPct val="0"/>
              </a:spcBef>
            </a:pPr>
            <a:r>
              <a:rPr lang="en-US" sz="2990" spc="14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FOUR</a:t>
            </a:r>
            <a:endParaRPr lang="en-US" sz="2990" spc="14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1"/>
          <a:srcRect t="49548" r="25105" b="16330"/>
          <a:stretch>
            <a:fillRect/>
          </a:stretch>
        </p:blipFill>
        <p:spPr>
          <a:xfrm>
            <a:off x="0" y="-38100"/>
            <a:ext cx="18288000" cy="1032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Freeform 2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>
              <a:alphaModFix amt="85000"/>
            </a:blip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865880"/>
            <a:ext cx="18288000" cy="4097020"/>
          </a:xfrm>
          <a:prstGeom prst="rect">
            <a:avLst/>
          </a:prstGeom>
          <a:solidFill>
            <a:schemeClr val="accent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14935" y="38100"/>
            <a:ext cx="1938020" cy="1986280"/>
            <a:chOff x="6000" y="-6900"/>
            <a:chExt cx="4696" cy="4812"/>
          </a:xfrm>
        </p:grpSpPr>
        <p:sp>
          <p:nvSpPr>
            <p:cNvPr id="36" name="矩形 35"/>
            <p:cNvSpPr/>
            <p:nvPr/>
          </p:nvSpPr>
          <p:spPr>
            <a:xfrm>
              <a:off x="7080" y="-5460"/>
              <a:ext cx="2520" cy="2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0" name="图片 99"/>
            <p:cNvPicPr/>
            <p:nvPr>
              <p:custDataLst>
                <p:tags r:id="rId4"/>
              </p:custDataLst>
            </p:nvPr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00" y="-6900"/>
              <a:ext cx="4697" cy="4812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" name="文本框 4"/>
          <p:cNvSpPr txBox="1"/>
          <p:nvPr/>
        </p:nvSpPr>
        <p:spPr>
          <a:xfrm>
            <a:off x="6705600" y="8005445"/>
            <a:ext cx="114808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创业要大成，一定要找到能让猪飞上天的台风口。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”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457200" lvl="1" indent="457200" fontAlgn="auto">
              <a:lnSpc>
                <a:spcPct val="150000"/>
              </a:lnSpc>
            </a:pP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“</a:t>
            </a:r>
            <a:r>
              <a:rPr lang="en-US" altLang="zh-CN" sz="3600" dirty="0" err="1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优秀的公司赚取利润，伟大的公司赢得人心</a:t>
            </a:r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。”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35420" y="4047490"/>
            <a:ext cx="9144000" cy="3709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2013年12月</a:t>
            </a:r>
            <a:r>
              <a:rPr lang="zh-CN" altLang="en-US" sz="2400" dirty="0"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400" dirty="0">
                <a:cs typeface="微软雅黑" panose="020B0503020204020204" charset="-122"/>
              </a:rPr>
              <a:t>获评为中国经济年度人物 。</a:t>
            </a:r>
            <a:endParaRPr lang="zh-CN" altLang="en-US" sz="2400" dirty="0">
              <a:cs typeface="微软雅黑" panose="020B0503020204020204" charset="-122"/>
            </a:endParaRPr>
          </a:p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2014年2月，入选中国互联网年度人物。</a:t>
            </a:r>
            <a:endParaRPr lang="zh-CN" altLang="en-US" sz="2400" dirty="0">
              <a:cs typeface="微软雅黑" panose="020B0503020204020204" charset="-122"/>
            </a:endParaRPr>
          </a:p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2018年，入选改革开放40年百名杰出民营企业家 。</a:t>
            </a:r>
            <a:endParaRPr lang="zh-CN" altLang="en-US" sz="2400" dirty="0">
              <a:cs typeface="微软雅黑" panose="020B0503020204020204" charset="-122"/>
            </a:endParaRPr>
          </a:p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2020年，当选北京市劳动模范 。</a:t>
            </a:r>
            <a:endParaRPr lang="zh-CN" altLang="en-US" sz="2400" dirty="0">
              <a:cs typeface="微软雅黑" panose="020B0503020204020204" charset="-122"/>
            </a:endParaRPr>
          </a:p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2021年，入选《福布斯》中国最佳CEO（第一名） 。</a:t>
            </a:r>
            <a:endParaRPr lang="zh-CN" altLang="en-US" sz="2400" dirty="0">
              <a:cs typeface="微软雅黑" panose="020B0503020204020204" charset="-122"/>
            </a:endParaRPr>
          </a:p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2022年，入选《财富》中国最具影响力的50位商界领袖 。</a:t>
            </a:r>
            <a:endParaRPr lang="zh-CN" altLang="en-US" sz="2400" dirty="0">
              <a:cs typeface="微软雅黑" panose="020B0503020204020204" charset="-122"/>
            </a:endParaRPr>
          </a:p>
          <a:p>
            <a:pPr marL="342900" indent="-342900" fontAlgn="auto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dirty="0">
                <a:cs typeface="微软雅黑" panose="020B0503020204020204" charset="-122"/>
              </a:rPr>
              <a:t>截至2025年1月6日，雷军的抖音平台粉丝已达3773.7万。</a:t>
            </a:r>
            <a:endParaRPr lang="zh-CN" altLang="en-US" sz="2400" dirty="0"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48400" y="514985"/>
            <a:ext cx="6096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>
                <a:solidFill>
                  <a:schemeClr val="tx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雷军</a:t>
            </a:r>
            <a:endParaRPr lang="zh-CN" altLang="en-US" sz="7200" b="1">
              <a:solidFill>
                <a:schemeClr val="tx2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535420" y="1842770"/>
            <a:ext cx="11043726" cy="0"/>
          </a:xfrm>
          <a:prstGeom prst="line">
            <a:avLst/>
          </a:prstGeom>
          <a:ln w="28575" cmpd="sng">
            <a:solidFill>
              <a:schemeClr val="accent1">
                <a:shade val="50000"/>
                <a:alpha val="38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374130" y="1818640"/>
            <a:ext cx="1623695" cy="0"/>
          </a:xfrm>
          <a:prstGeom prst="line">
            <a:avLst/>
          </a:prstGeom>
          <a:ln w="101600">
            <a:solidFill>
              <a:srgbClr val="17375E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6374130" y="2171700"/>
            <a:ext cx="3780000" cy="1447800"/>
            <a:chOff x="10638" y="3420"/>
            <a:chExt cx="5711" cy="2280"/>
          </a:xfrm>
        </p:grpSpPr>
        <p:sp>
          <p:nvSpPr>
            <p:cNvPr id="7" name="圆角矩形 6"/>
            <p:cNvSpPr/>
            <p:nvPr/>
          </p:nvSpPr>
          <p:spPr>
            <a:xfrm>
              <a:off x="10680" y="3420"/>
              <a:ext cx="5669" cy="2280"/>
            </a:xfrm>
            <a:prstGeom prst="roundRect">
              <a:avLst>
                <a:gd name="adj" fmla="val 5711"/>
              </a:avLst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38100">
              <a:solidFill>
                <a:srgbClr val="17375E">
                  <a:alpha val="50000"/>
                </a:srgb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fontAlgn="auto">
                <a:lnSpc>
                  <a:spcPct val="150000"/>
                </a:lnSpc>
              </a:pPr>
              <a:endParaRPr lang="zh-CN" altLang="en-US" sz="200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638" y="3696"/>
              <a:ext cx="5694" cy="1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小米科技有限责任公司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创始人</a:t>
              </a:r>
              <a:r>
                <a:rPr lang="en-US" altLang="zh-CN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 </a:t>
              </a:r>
              <a:r>
                <a:rPr lang="zh-CN" altLang="en-US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董事长</a:t>
              </a:r>
              <a:r>
                <a:rPr lang="en-US" altLang="zh-CN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 </a:t>
              </a:r>
              <a:r>
                <a:rPr lang="zh-CN" altLang="en-US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首席执行官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363200" y="2171700"/>
            <a:ext cx="3780000" cy="1651635"/>
            <a:chOff x="10638" y="3420"/>
            <a:chExt cx="5711" cy="2601"/>
          </a:xfrm>
        </p:grpSpPr>
        <p:sp>
          <p:nvSpPr>
            <p:cNvPr id="31" name="圆角矩形 30"/>
            <p:cNvSpPr/>
            <p:nvPr>
              <p:custDataLst>
                <p:tags r:id="rId6"/>
              </p:custDataLst>
            </p:nvPr>
          </p:nvSpPr>
          <p:spPr>
            <a:xfrm>
              <a:off x="10680" y="3420"/>
              <a:ext cx="5669" cy="2280"/>
            </a:xfrm>
            <a:prstGeom prst="roundRect">
              <a:avLst>
                <a:gd name="adj" fmla="val 5711"/>
              </a:avLst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38100">
              <a:solidFill>
                <a:srgbClr val="17375E">
                  <a:alpha val="50000"/>
                </a:srgb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fontAlgn="auto">
                <a:lnSpc>
                  <a:spcPct val="150000"/>
                </a:lnSpc>
              </a:pPr>
              <a:endParaRPr lang="zh-CN" altLang="en-US" sz="200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>
              <p:custDataLst>
                <p:tags r:id="rId7"/>
              </p:custDataLst>
            </p:nvPr>
          </p:nvSpPr>
          <p:spPr>
            <a:xfrm>
              <a:off x="10638" y="3696"/>
              <a:ext cx="5694" cy="2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200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中华人民共和国第十二、十三、十四届全国人民代表大会代表 </a:t>
              </a:r>
              <a:endParaRPr lang="zh-CN" altLang="en-US" sz="2000"/>
            </a:p>
            <a:p>
              <a:pPr indent="0" algn="ctr" fontAlgn="auto">
                <a:lnSpc>
                  <a:spcPct val="150000"/>
                </a:lnSpc>
              </a:pPr>
              <a:endParaRPr lang="zh-CN" altLang="en-US" sz="2000">
                <a:solidFill>
                  <a:schemeClr val="tx2">
                    <a:lumMod val="7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391499" y="2171700"/>
            <a:ext cx="3210701" cy="1447800"/>
            <a:chOff x="10680" y="3420"/>
            <a:chExt cx="5710" cy="2280"/>
          </a:xfrm>
        </p:grpSpPr>
        <p:sp>
          <p:nvSpPr>
            <p:cNvPr id="34" name="圆角矩形 33"/>
            <p:cNvSpPr/>
            <p:nvPr>
              <p:custDataLst>
                <p:tags r:id="rId8"/>
              </p:custDataLst>
            </p:nvPr>
          </p:nvSpPr>
          <p:spPr>
            <a:xfrm>
              <a:off x="10680" y="3420"/>
              <a:ext cx="5669" cy="2280"/>
            </a:xfrm>
            <a:prstGeom prst="roundRect">
              <a:avLst>
                <a:gd name="adj" fmla="val 5711"/>
              </a:avLst>
            </a:prstGeom>
            <a:solidFill>
              <a:schemeClr val="accent1">
                <a:lumMod val="60000"/>
                <a:lumOff val="40000"/>
                <a:alpha val="20000"/>
              </a:schemeClr>
            </a:solidFill>
            <a:ln w="38100">
              <a:solidFill>
                <a:srgbClr val="17375E">
                  <a:alpha val="50000"/>
                </a:srgbClr>
              </a:solidFill>
              <a:prstDash val="sysDash"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0" algn="ctr" fontAlgn="auto">
                <a:lnSpc>
                  <a:spcPct val="150000"/>
                </a:lnSpc>
              </a:pPr>
              <a:endParaRPr lang="zh-CN" altLang="en-US" sz="200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10696" y="4125"/>
              <a:ext cx="5694" cy="87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中国民间商会副会长 </a:t>
              </a:r>
              <a:endParaRPr lang="zh-CN" altLang="en-US" sz="2000" dirty="0">
                <a:solidFill>
                  <a:schemeClr val="tx2">
                    <a:lumMod val="75000"/>
                  </a:schemeClr>
                </a:solidFill>
                <a:sym typeface="+mn-ea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210" y="2261235"/>
            <a:ext cx="5501640" cy="8025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4660" r="-76083" b="-83900"/>
            </a:stretch>
          </a:blipFill>
        </p:spPr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856615" y="2747010"/>
            <a:ext cx="8916670" cy="6320790"/>
          </a:xfrm>
          <a:prstGeom prst="rect">
            <a:avLst/>
          </a:prstGeom>
          <a:gradFill>
            <a:gsLst>
              <a:gs pos="0">
                <a:srgbClr val="DCE6F2"/>
              </a:gs>
              <a:gs pos="40000">
                <a:schemeClr val="accent1">
                  <a:lumMod val="45000"/>
                  <a:lumOff val="55000"/>
                </a:schemeClr>
              </a:gs>
              <a:gs pos="88000">
                <a:schemeClr val="accent1">
                  <a:lumMod val="75000"/>
                </a:schemeClr>
              </a:gs>
              <a:gs pos="100000">
                <a:srgbClr val="17375E"/>
              </a:gs>
            </a:gsLst>
            <a:lin ang="9360000" scaled="0"/>
          </a:gradFill>
          <a:ln>
            <a:noFill/>
          </a:ln>
          <a:effectLst>
            <a:outerShdw blurRad="5461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8458200" y="1840230"/>
            <a:ext cx="8154670" cy="6009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dist="76200" dir="498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1400" y="1042035"/>
            <a:ext cx="5501640" cy="8025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2F2F0">
                  <a:alpha val="100000"/>
                </a:srgbClr>
              </a:clrFrom>
              <a:clrTo>
                <a:srgbClr val="F2F2F0">
                  <a:alpha val="100000"/>
                  <a:alpha val="0"/>
                </a:srgbClr>
              </a:clrTo>
            </a:clrChange>
          </a:blip>
          <a:srcRect l="28458" t="28444" r="13043" b="43111"/>
          <a:stretch>
            <a:fillRect/>
          </a:stretch>
        </p:blipFill>
        <p:spPr>
          <a:xfrm>
            <a:off x="12649200" y="8115300"/>
            <a:ext cx="4437380" cy="9594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58800" y="4991100"/>
            <a:ext cx="27603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3200" b="1" dirty="0"/>
              <a:t>2.公众形象</a:t>
            </a:r>
            <a:endParaRPr lang="zh-CN" altLang="en-US" sz="3200" b="1" dirty="0"/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• 谦逊、亲切、无绯闻</a:t>
            </a:r>
            <a:endParaRPr lang="zh-CN" altLang="en-US" sz="2000" dirty="0"/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/>
              <a:t>• 与年轻群体口碑良好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447800" y="3162300"/>
            <a:ext cx="25146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bg1"/>
                </a:solidFill>
              </a:rPr>
              <a:t>3.商业策略</a:t>
            </a:r>
            <a:endParaRPr lang="zh-CN" altLang="en-US" sz="3200" b="1" dirty="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• 强势但透明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</a:rPr>
              <a:t>• 赢得舆论豁免权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91635" y="3162300"/>
            <a:ext cx="31057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4.社会责任</a:t>
            </a:r>
            <a:endParaRPr lang="zh-CN" altLang="en-US" sz="3200" b="1" dirty="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• 硬件净利率不超过5%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None/>
            </a:pPr>
            <a:r>
              <a:rPr lang="zh-CN" altLang="en-US" sz="2000" dirty="0">
                <a:solidFill>
                  <a:schemeClr val="bg1"/>
                </a:solidFill>
              </a:rPr>
              <a:t>• 多次公益捐赠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44400" y="2476500"/>
            <a:ext cx="33064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3200" b="1" dirty="0">
                <a:sym typeface="+mn-ea"/>
              </a:rPr>
              <a:t>1.勤奋与自律</a:t>
            </a:r>
            <a:endParaRPr lang="zh-CN" altLang="en-US" sz="3200" b="1" dirty="0"/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• 大学两年修完课程</a:t>
            </a:r>
            <a:endParaRPr lang="zh-CN" altLang="en-US" sz="2000" dirty="0"/>
          </a:p>
          <a:p>
            <a:pPr indent="0" fontAlgn="auto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• 创业期间的加班狂</a:t>
            </a:r>
            <a:endParaRPr lang="zh-CN" altLang="en-US" sz="2000" dirty="0"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356360" y="5143500"/>
            <a:ext cx="5867400" cy="3429000"/>
          </a:xfrm>
          <a:prstGeom prst="roundRect">
            <a:avLst>
              <a:gd name="adj" fmla="val 71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/>
          <p:nvPr>
            <p:custDataLst>
              <p:tags r:id="rId8"/>
            </p:custDataLst>
          </p:nvPr>
        </p:nvGraphicFramePr>
        <p:xfrm>
          <a:off x="1447800" y="5219700"/>
          <a:ext cx="5652000" cy="3240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80000"/>
                <a:gridCol w="1080000"/>
                <a:gridCol w="3492000"/>
              </a:tblGrid>
              <a:tr h="54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solidFill>
                            <a:srgbClr val="17375E"/>
                          </a:solidFill>
                          <a:latin typeface="方正姚体" panose="02010601030101010101" charset="-122"/>
                          <a:ea typeface="方正姚体" panose="02010601030101010101" charset="-122"/>
                        </a:rPr>
                        <a:t>时间</a:t>
                      </a:r>
                      <a:endParaRPr lang="zh-CN" altLang="en-US" sz="1600">
                        <a:solidFill>
                          <a:srgbClr val="17375E"/>
                        </a:solidFill>
                        <a:latin typeface="方正姚体" panose="02010601030101010101" charset="-122"/>
                        <a:ea typeface="方正姚体" panose="0201060103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>
                          <a:solidFill>
                            <a:srgbClr val="17375E"/>
                          </a:solidFill>
                          <a:latin typeface="方正姚体" panose="02010601030101010101" charset="-122"/>
                          <a:ea typeface="方正姚体" panose="02010601030101010101" charset="-122"/>
                        </a:rPr>
                        <a:t>捐赠金额</a:t>
                      </a:r>
                      <a:endParaRPr lang="zh-CN" altLang="en-US" sz="1600">
                        <a:solidFill>
                          <a:srgbClr val="17375E"/>
                        </a:solidFill>
                        <a:latin typeface="方正姚体" panose="02010601030101010101" charset="-122"/>
                        <a:ea typeface="方正姚体" panose="0201060103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600">
                          <a:solidFill>
                            <a:srgbClr val="17375E"/>
                          </a:solidFill>
                          <a:latin typeface="方正姚体" panose="02010601030101010101" charset="-122"/>
                          <a:ea typeface="方正姚体" panose="02010601030101010101" charset="-122"/>
                        </a:rPr>
                        <a:t>主要用途</a:t>
                      </a:r>
                      <a:endParaRPr lang="zh-CN" altLang="en-US" sz="1600">
                        <a:solidFill>
                          <a:srgbClr val="17375E"/>
                        </a:solidFill>
                        <a:latin typeface="方正姚体" panose="02010601030101010101" charset="-122"/>
                        <a:ea typeface="方正姚体" panose="0201060103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2022.5</a:t>
                      </a:r>
                      <a:endParaRPr lang="en-US" altLang="zh-CN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100</a:t>
                      </a: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万元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600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助力北京疫情防控工作</a:t>
                      </a:r>
                      <a:endParaRPr lang="zh-CN" altLang="en-US" sz="1600" dirty="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2021.12</a:t>
                      </a:r>
                      <a:endParaRPr lang="en-US" altLang="zh-CN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1000</a:t>
                      </a: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万元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支援西安抗击疫情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2020.2</a:t>
                      </a:r>
                      <a:endParaRPr lang="en-US" altLang="zh-CN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200</a:t>
                      </a: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万元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捐助仙桃市购买防疫医用物资、设备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2020</a:t>
                      </a:r>
                      <a:endParaRPr lang="en-US" altLang="zh-CN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1000</a:t>
                      </a: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万元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捐助武汉市慈善总会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</a:rPr>
                        <a:t>2020</a:t>
                      </a:r>
                      <a:endParaRPr lang="en-US" altLang="zh-CN" sz="160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1070</a:t>
                      </a:r>
                      <a:r>
                        <a:rPr lang="zh-CN" altLang="en-US" sz="1600">
                          <a:latin typeface="华文楷体" panose="02010600040101010101" charset="-122"/>
                          <a:ea typeface="华文楷体" panose="02010600040101010101" charset="-122"/>
                          <a:cs typeface="华文楷体" panose="02010600040101010101" charset="-122"/>
                        </a:rPr>
                        <a:t>万元</a:t>
                      </a:r>
                      <a:endParaRPr lang="zh-CN" altLang="en-US" sz="1600">
                        <a:latin typeface="华文楷体" panose="02010600040101010101" charset="-122"/>
                        <a:ea typeface="华文楷体" panose="02010600040101010101" charset="-122"/>
                        <a:cs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zh-CN" altLang="en-US" sz="1600" dirty="0">
                          <a:latin typeface="华文楷体" panose="02010600040101010101" charset="-122"/>
                          <a:ea typeface="华文楷体" panose="02010600040101010101" charset="-122"/>
                        </a:rPr>
                        <a:t>采购医疗防护用品</a:t>
                      </a:r>
                      <a:endParaRPr lang="zh-CN" altLang="en-US" sz="1600" dirty="0">
                        <a:latin typeface="华文楷体" panose="02010600040101010101" charset="-122"/>
                        <a:ea typeface="华文楷体" panose="02010600040101010101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0" name="TextBox 5"/>
          <p:cNvSpPr txBox="1"/>
          <p:nvPr>
            <p:custDataLst>
              <p:tags r:id="rId9"/>
            </p:custDataLst>
          </p:nvPr>
        </p:nvSpPr>
        <p:spPr>
          <a:xfrm>
            <a:off x="856615" y="1517650"/>
            <a:ext cx="384873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zh-CN" sz="6600" spc="300">
                <a:solidFill>
                  <a:srgbClr val="5478A5"/>
                </a:solidFill>
                <a:effectLst>
                  <a:reflection blurRad="6350" stA="60000" endA="900" endPos="58000" dir="5400000" sy="-100000" algn="bl" rotWithShape="0"/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性格分析</a:t>
            </a:r>
            <a:endParaRPr lang="zh-CN" sz="6600" spc="300">
              <a:solidFill>
                <a:srgbClr val="5478A5"/>
              </a:solidFill>
              <a:effectLst>
                <a:reflection blurRad="6350" stA="60000" endA="900" endPos="58000" dir="5400000" sy="-100000" algn="bl" rotWithShape="0"/>
              </a:effectLst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612" r="-18117" b="-30291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034855" flipV="1">
            <a:off x="7892424" y="6002963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0"/>
                </a:moveTo>
                <a:lnTo>
                  <a:pt x="13085169" y="5743160"/>
                </a:lnTo>
                <a:lnTo>
                  <a:pt x="13085169" y="0"/>
                </a:lnTo>
                <a:lnTo>
                  <a:pt x="0" y="0"/>
                </a:lnTo>
                <a:lnTo>
                  <a:pt x="0" y="574316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-2095" r="-2095"/>
            </a:stretch>
          </a:blipFill>
        </p:spPr>
      </p:sp>
      <p:sp>
        <p:nvSpPr>
          <p:cNvPr id="4" name="Freeform 4"/>
          <p:cNvSpPr/>
          <p:nvPr/>
        </p:nvSpPr>
        <p:spPr>
          <a:xfrm rot="-1204851" flipV="1">
            <a:off x="5641124" y="8018466"/>
            <a:ext cx="13996660" cy="4723021"/>
          </a:xfrm>
          <a:custGeom>
            <a:avLst/>
            <a:gdLst/>
            <a:ahLst/>
            <a:cxnLst/>
            <a:rect l="l" t="t" r="r" b="b"/>
            <a:pathLst>
              <a:path w="13996660" h="4723021">
                <a:moveTo>
                  <a:pt x="0" y="4723021"/>
                </a:moveTo>
                <a:lnTo>
                  <a:pt x="13996660" y="4723021"/>
                </a:lnTo>
                <a:lnTo>
                  <a:pt x="13996660" y="0"/>
                </a:lnTo>
                <a:lnTo>
                  <a:pt x="0" y="0"/>
                </a:lnTo>
                <a:lnTo>
                  <a:pt x="0" y="4723021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r="-24401"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862994">
            <a:off x="-7949821" y="7331300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10060989">
            <a:off x="-3585179" y="-3313264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0"/>
                </a:lnTo>
                <a:lnTo>
                  <a:pt x="0" y="472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940560" y="3395980"/>
            <a:ext cx="15731490" cy="19081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880"/>
              </a:lnSpc>
            </a:pPr>
            <a:r>
              <a:rPr lang="zh-CN" altLang="en-US" sz="10625" spc="531">
                <a:solidFill>
                  <a:srgbClr val="3B64C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感谢您的观看</a:t>
            </a:r>
            <a:endParaRPr lang="zh-CN" altLang="en-US" sz="10625" spc="531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16708" y="5453373"/>
            <a:ext cx="11380086" cy="61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小米</a:t>
            </a:r>
            <a:r>
              <a:rPr lang="zh-CN" altLang="en-US" dirty="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生态蓝图：</a:t>
            </a:r>
            <a:r>
              <a:rPr lang="en-US" altLang="zh-CN" dirty="0" err="1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商业模式与未来前景解析</a:t>
            </a:r>
            <a:endParaRPr lang="en-US" altLang="zh-CN" dirty="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zh-CN" altLang="en-US" sz="1800" dirty="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676400" y="2193925"/>
            <a:ext cx="5085080" cy="1430562"/>
            <a:chOff x="2640" y="3067"/>
            <a:chExt cx="9388" cy="2641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clrChange>
                <a:clrFrom>
                  <a:srgbClr val="F2F2F0">
                    <a:alpha val="100000"/>
                  </a:srgbClr>
                </a:clrFrom>
                <a:clrTo>
                  <a:srgbClr val="F2F2F0">
                    <a:alpha val="100000"/>
                    <a:alpha val="0"/>
                  </a:srgbClr>
                </a:clrTo>
              </a:clrChange>
            </a:blip>
            <a:srcRect l="28458" t="28444" r="13043" b="43111"/>
            <a:stretch>
              <a:fillRect/>
            </a:stretch>
          </p:blipFill>
          <p:spPr>
            <a:xfrm>
              <a:off x="5040" y="3588"/>
              <a:ext cx="6988" cy="1511"/>
            </a:xfrm>
            <a:prstGeom prst="rect">
              <a:avLst/>
            </a:prstGeom>
          </p:spPr>
        </p:pic>
        <p:grpSp>
          <p:nvGrpSpPr>
            <p:cNvPr id="37" name="组合 36"/>
            <p:cNvGrpSpPr/>
            <p:nvPr/>
          </p:nvGrpSpPr>
          <p:grpSpPr>
            <a:xfrm>
              <a:off x="2640" y="3067"/>
              <a:ext cx="2576" cy="2641"/>
              <a:chOff x="6000" y="-6900"/>
              <a:chExt cx="4696" cy="4812"/>
            </a:xfrm>
          </p:grpSpPr>
          <p:sp>
            <p:nvSpPr>
              <p:cNvPr id="36" name="矩形 35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" y="-5460"/>
                <a:ext cx="2520" cy="20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00" name="图片 99"/>
              <p:cNvPicPr/>
              <p:nvPr>
                <p:custDataLst>
                  <p:tags r:id="rId7"/>
                </p:custDataLst>
              </p:nvPr>
            </p:nvPicPr>
            <p:blipFill>
              <a:blip r:embed="rId8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00" y="-6900"/>
                <a:ext cx="4697" cy="4812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</p:grpSp>
      <p:sp>
        <p:nvSpPr>
          <p:cNvPr id="20" name="TextBox 10"/>
          <p:cNvSpPr txBox="1"/>
          <p:nvPr>
            <p:custDataLst>
              <p:tags r:id="rId9"/>
            </p:custDataLst>
          </p:nvPr>
        </p:nvSpPr>
        <p:spPr>
          <a:xfrm>
            <a:off x="1821809" y="6515100"/>
            <a:ext cx="6476100" cy="1014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汇报人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：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李相宜，马茂原，周知玉，冷秋铿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， 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  <a:p>
            <a:pPr algn="ctr">
              <a:lnSpc>
                <a:spcPts val="3955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      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李啸金，徐池，刘彬斌，金宇麒</a:t>
            </a:r>
            <a:endParaRPr 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1"/>
            <a:stretch>
              <a:fillRect l="-56902" t="-4857" r="-151012" b="-10538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3192895" flipV="1">
            <a:off x="-7238984" y="-572700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59053" y="977112"/>
            <a:ext cx="3523092" cy="4857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80"/>
              </a:lnSpc>
            </a:pPr>
            <a:r>
              <a:rPr lang="en-US" sz="14560" b="1" spc="727" dirty="0" err="1">
                <a:solidFill>
                  <a:srgbClr val="3B64C9"/>
                </a:solidFill>
                <a:latin typeface="方正姚体" panose="02010601030101010101" charset="-122"/>
                <a:ea typeface="方正姚体" panose="02010601030101010101" charset="-122"/>
                <a:cs typeface="思源宋体-超粗体" panose="02020900000000000000" charset="-122"/>
                <a:sym typeface="思源宋体-超粗体" panose="02020900000000000000" charset="-122"/>
              </a:rPr>
              <a:t>目录</a:t>
            </a:r>
            <a:endParaRPr lang="en-US" sz="14560" b="1" spc="727" dirty="0">
              <a:solidFill>
                <a:srgbClr val="3B64C9"/>
              </a:solidFill>
              <a:latin typeface="方正姚体" panose="02010601030101010101" charset="-122"/>
              <a:ea typeface="方正姚体" panose="02010601030101010101" charset="-122"/>
              <a:cs typeface="思源宋体-超粗体" panose="02020900000000000000" charset="-122"/>
              <a:sym typeface="思源宋体-超粗体" panose="020209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 rot="5400000">
            <a:off x="-2441547" y="4106890"/>
            <a:ext cx="10287000" cy="207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80"/>
              </a:lnSpc>
            </a:pPr>
            <a:r>
              <a:rPr lang="en-US" sz="12125" spc="1309">
                <a:solidFill>
                  <a:srgbClr val="3B64C9">
                    <a:alpha val="9804"/>
                  </a:srgbClr>
                </a:solidFill>
                <a:latin typeface="Abril Fatface" panose="02000503000000020003"/>
                <a:ea typeface="Abril Fatface" panose="02000503000000020003"/>
                <a:cs typeface="Abril Fatface" panose="02000503000000020003"/>
                <a:sym typeface="Abril Fatface" panose="02000503000000020003"/>
              </a:rPr>
              <a:t>CONTENTS</a:t>
            </a:r>
            <a:endParaRPr lang="en-US" sz="12125" spc="1309">
              <a:solidFill>
                <a:srgbClr val="3B64C9">
                  <a:alpha val="9804"/>
                </a:srgbClr>
              </a:solidFill>
              <a:latin typeface="Abril Fatface" panose="02000503000000020003"/>
              <a:ea typeface="Abril Fatface" panose="02000503000000020003"/>
              <a:cs typeface="Abril Fatface" panose="02000503000000020003"/>
              <a:sym typeface="Abril Fatface" panose="02000503000000020003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117080" y="1920240"/>
            <a:ext cx="10451465" cy="1668780"/>
            <a:chOff x="11448" y="2184"/>
            <a:chExt cx="16459" cy="2628"/>
          </a:xfrm>
        </p:grpSpPr>
        <p:sp>
          <p:nvSpPr>
            <p:cNvPr id="6" name="TextBox 6"/>
            <p:cNvSpPr txBox="1"/>
            <p:nvPr/>
          </p:nvSpPr>
          <p:spPr>
            <a:xfrm>
              <a:off x="11448" y="2184"/>
              <a:ext cx="2413" cy="1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65"/>
                </a:lnSpc>
              </a:pPr>
              <a:r>
                <a:rPr lang="en-US" sz="6330" spc="316" dirty="0">
                  <a:solidFill>
                    <a:srgbClr val="3B64C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思源宋体-超粗体" panose="02020900000000000000" charset="-122"/>
                </a:rPr>
                <a:t>01.</a:t>
              </a:r>
              <a:endParaRPr lang="en-US" sz="6330" spc="316" dirty="0">
                <a:solidFill>
                  <a:srgbClr val="3B64C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思源宋体-超粗体" panose="02020900000000000000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861" y="2460"/>
              <a:ext cx="14046" cy="11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 fontAlgn="auto">
                <a:lnSpc>
                  <a:spcPct val="100000"/>
                </a:lnSpc>
              </a:pPr>
              <a:r>
                <a:rPr lang="en-US" sz="4800" spc="669" dirty="0" err="1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小米的发展历程与产品</a:t>
              </a: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101" y="3730"/>
              <a:ext cx="13019" cy="108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 algn="l">
                <a:lnSpc>
                  <a:spcPts val="5475"/>
                </a:lnSpc>
                <a:spcBef>
                  <a:spcPct val="0"/>
                </a:spcBef>
              </a:pPr>
              <a:r>
                <a:rPr lang="en-US" sz="3910" spc="207" dirty="0">
                  <a:solidFill>
                    <a:srgbClr val="A6A6A6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微软雅黑" panose="020B0503020204020204" charset="-122"/>
                </a:rPr>
                <a:t>Development history &amp; products</a:t>
              </a:r>
              <a:endParaRPr lang="en-US" sz="3910" u="none" strike="noStrike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微软雅黑" panose="020B0503020204020204" charset="-122"/>
              </a:endParaRPr>
            </a:p>
            <a:p>
              <a:pPr algn="l">
                <a:lnSpc>
                  <a:spcPts val="5475"/>
                </a:lnSpc>
                <a:spcBef>
                  <a:spcPct val="0"/>
                </a:spcBef>
              </a:pPr>
              <a:endParaRPr lang="en-US" sz="3910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birim" panose="01000503000000020003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rot="-3296053" flipV="1">
            <a:off x="10106356" y="7541666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70" y="5743161"/>
                </a:lnTo>
                <a:lnTo>
                  <a:pt x="13085170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grpSp>
        <p:nvGrpSpPr>
          <p:cNvPr id="27" name="组合 26"/>
          <p:cNvGrpSpPr/>
          <p:nvPr/>
        </p:nvGrpSpPr>
        <p:grpSpPr>
          <a:xfrm>
            <a:off x="7162800" y="3803015"/>
            <a:ext cx="10451465" cy="1668780"/>
            <a:chOff x="11448" y="2184"/>
            <a:chExt cx="16459" cy="2628"/>
          </a:xfrm>
        </p:grpSpPr>
        <p:sp>
          <p:nvSpPr>
            <p:cNvPr id="28" name="TextBox 6"/>
            <p:cNvSpPr txBox="1"/>
            <p:nvPr>
              <p:custDataLst>
                <p:tags r:id="rId3"/>
              </p:custDataLst>
            </p:nvPr>
          </p:nvSpPr>
          <p:spPr>
            <a:xfrm>
              <a:off x="11448" y="2184"/>
              <a:ext cx="2413" cy="1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65"/>
                </a:lnSpc>
              </a:pPr>
              <a:r>
                <a:rPr lang="en-US" sz="6330" spc="316" dirty="0">
                  <a:solidFill>
                    <a:srgbClr val="3B64C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思源宋体-超粗体" panose="02020900000000000000" charset="-122"/>
                </a:rPr>
                <a:t>02.</a:t>
              </a:r>
              <a:endParaRPr lang="en-US" sz="6330" spc="316" dirty="0">
                <a:solidFill>
                  <a:srgbClr val="3B64C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思源宋体-超粗体" panose="02020900000000000000" charset="-122"/>
              </a:endParaRPr>
            </a:p>
          </p:txBody>
        </p:sp>
        <p:sp>
          <p:nvSpPr>
            <p:cNvPr id="29" name="TextBox 7"/>
            <p:cNvSpPr txBox="1"/>
            <p:nvPr>
              <p:custDataLst>
                <p:tags r:id="rId4"/>
              </p:custDataLst>
            </p:nvPr>
          </p:nvSpPr>
          <p:spPr>
            <a:xfrm>
              <a:off x="13861" y="2460"/>
              <a:ext cx="14046" cy="23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 fontAlgn="auto">
                <a:lnSpc>
                  <a:spcPct val="100000"/>
                </a:lnSpc>
              </a:pPr>
              <a:r>
                <a:rPr lang="en-US" sz="4800" spc="669" dirty="0" err="1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小米商业模式剖析</a:t>
              </a: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  <a:p>
              <a:pPr indent="0" algn="l" fontAlgn="auto">
                <a:lnSpc>
                  <a:spcPct val="100000"/>
                </a:lnSpc>
              </a:pP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  <p:sp>
          <p:nvSpPr>
            <p:cNvPr id="30" name="TextBox 8"/>
            <p:cNvSpPr txBox="1"/>
            <p:nvPr>
              <p:custDataLst>
                <p:tags r:id="rId5"/>
              </p:custDataLst>
            </p:nvPr>
          </p:nvSpPr>
          <p:spPr>
            <a:xfrm>
              <a:off x="14101" y="3730"/>
              <a:ext cx="12244" cy="108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5475"/>
                </a:lnSpc>
                <a:spcBef>
                  <a:spcPct val="0"/>
                </a:spcBef>
              </a:pPr>
              <a:r>
                <a:rPr lang="en-US" sz="3910" spc="207" dirty="0">
                  <a:solidFill>
                    <a:srgbClr val="A6A6A6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微软雅黑" panose="020B0503020204020204" charset="-122"/>
                </a:rPr>
                <a:t>Analysis of the business model</a:t>
              </a:r>
              <a:endParaRPr lang="en-US" sz="3910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微软雅黑" panose="020B0503020204020204" charset="-122"/>
              </a:endParaRPr>
            </a:p>
            <a:p>
              <a:pPr algn="l">
                <a:lnSpc>
                  <a:spcPts val="5475"/>
                </a:lnSpc>
                <a:spcBef>
                  <a:spcPct val="0"/>
                </a:spcBef>
              </a:pPr>
              <a:endParaRPr lang="en-US" sz="3910" u="none" strike="noStrike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微软雅黑" panose="020B0503020204020204" charset="-122"/>
              </a:endParaRPr>
            </a:p>
            <a:p>
              <a:pPr algn="l">
                <a:lnSpc>
                  <a:spcPts val="5475"/>
                </a:lnSpc>
                <a:spcBef>
                  <a:spcPct val="0"/>
                </a:spcBef>
              </a:pPr>
              <a:endParaRPr lang="en-US" sz="3910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birim" panose="01000503000000020003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239000" y="5685790"/>
            <a:ext cx="10451465" cy="1668780"/>
            <a:chOff x="11448" y="2184"/>
            <a:chExt cx="16459" cy="2628"/>
          </a:xfrm>
        </p:grpSpPr>
        <p:sp>
          <p:nvSpPr>
            <p:cNvPr id="32" name="TextBox 6"/>
            <p:cNvSpPr txBox="1"/>
            <p:nvPr>
              <p:custDataLst>
                <p:tags r:id="rId6"/>
              </p:custDataLst>
            </p:nvPr>
          </p:nvSpPr>
          <p:spPr>
            <a:xfrm>
              <a:off x="11448" y="2184"/>
              <a:ext cx="2413" cy="1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65"/>
                </a:lnSpc>
              </a:pPr>
              <a:r>
                <a:rPr lang="en-US" sz="6330" spc="316" dirty="0">
                  <a:solidFill>
                    <a:srgbClr val="3B64C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思源宋体-超粗体" panose="02020900000000000000" charset="-122"/>
                </a:rPr>
                <a:t>03.</a:t>
              </a:r>
              <a:endParaRPr lang="en-US" sz="6330" spc="316" dirty="0">
                <a:solidFill>
                  <a:srgbClr val="3B64C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思源宋体-超粗体" panose="02020900000000000000" charset="-122"/>
              </a:endParaRPr>
            </a:p>
          </p:txBody>
        </p:sp>
        <p:sp>
          <p:nvSpPr>
            <p:cNvPr id="33" name="TextBox 7"/>
            <p:cNvSpPr txBox="1"/>
            <p:nvPr>
              <p:custDataLst>
                <p:tags r:id="rId7"/>
              </p:custDataLst>
            </p:nvPr>
          </p:nvSpPr>
          <p:spPr>
            <a:xfrm>
              <a:off x="13861" y="2460"/>
              <a:ext cx="14046" cy="23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 fontAlgn="auto">
                <a:lnSpc>
                  <a:spcPct val="100000"/>
                </a:lnSpc>
              </a:pPr>
              <a:r>
                <a:rPr lang="en-US" sz="4800" spc="669" dirty="0" err="1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小米的机遇与挑战</a:t>
              </a: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  <a:p>
              <a:pPr indent="0" algn="l" fontAlgn="auto">
                <a:lnSpc>
                  <a:spcPct val="100000"/>
                </a:lnSpc>
              </a:pP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  <p:sp>
          <p:nvSpPr>
            <p:cNvPr id="34" name="TextBox 8"/>
            <p:cNvSpPr txBox="1"/>
            <p:nvPr>
              <p:custDataLst>
                <p:tags r:id="rId8"/>
              </p:custDataLst>
            </p:nvPr>
          </p:nvSpPr>
          <p:spPr>
            <a:xfrm>
              <a:off x="14101" y="3730"/>
              <a:ext cx="12124" cy="108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5475"/>
                </a:lnSpc>
                <a:spcBef>
                  <a:spcPct val="0"/>
                </a:spcBef>
              </a:pPr>
              <a:r>
                <a:rPr lang="en-US" sz="3910" spc="207" dirty="0">
                  <a:solidFill>
                    <a:srgbClr val="A6A6A6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微软雅黑" panose="020B0503020204020204" charset="-122"/>
                </a:rPr>
                <a:t>Opportunities and challenges</a:t>
              </a:r>
              <a:endParaRPr lang="en-US" sz="3910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微软雅黑" panose="020B0503020204020204" charset="-122"/>
              </a:endParaRPr>
            </a:p>
            <a:p>
              <a:pPr algn="l">
                <a:lnSpc>
                  <a:spcPts val="5475"/>
                </a:lnSpc>
                <a:spcBef>
                  <a:spcPct val="0"/>
                </a:spcBef>
              </a:pPr>
              <a:endParaRPr lang="en-US" sz="3910" u="none" strike="noStrike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微软雅黑" panose="020B0503020204020204" charset="-122"/>
              </a:endParaRPr>
            </a:p>
            <a:p>
              <a:pPr algn="l">
                <a:lnSpc>
                  <a:spcPts val="5475"/>
                </a:lnSpc>
                <a:spcBef>
                  <a:spcPct val="0"/>
                </a:spcBef>
              </a:pPr>
              <a:endParaRPr lang="en-US" sz="3910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birim" panose="01000503000000020003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39000" y="7422515"/>
            <a:ext cx="10451465" cy="1668780"/>
            <a:chOff x="11448" y="2184"/>
            <a:chExt cx="16459" cy="2628"/>
          </a:xfrm>
        </p:grpSpPr>
        <p:sp>
          <p:nvSpPr>
            <p:cNvPr id="36" name="TextBox 6"/>
            <p:cNvSpPr txBox="1"/>
            <p:nvPr>
              <p:custDataLst>
                <p:tags r:id="rId9"/>
              </p:custDataLst>
            </p:nvPr>
          </p:nvSpPr>
          <p:spPr>
            <a:xfrm>
              <a:off x="11448" y="2184"/>
              <a:ext cx="2413" cy="1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65"/>
                </a:lnSpc>
              </a:pPr>
              <a:r>
                <a:rPr lang="en-US" sz="6330" spc="316" dirty="0">
                  <a:solidFill>
                    <a:srgbClr val="3B64C9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思源宋体-超粗体" panose="02020900000000000000" charset="-122"/>
                </a:rPr>
                <a:t>04.</a:t>
              </a:r>
              <a:endParaRPr lang="en-US" sz="6330" spc="316" dirty="0">
                <a:solidFill>
                  <a:srgbClr val="3B64C9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思源宋体-超粗体" panose="02020900000000000000" charset="-122"/>
              </a:endParaRPr>
            </a:p>
          </p:txBody>
        </p:sp>
        <p:sp>
          <p:nvSpPr>
            <p:cNvPr id="37" name="TextBox 7"/>
            <p:cNvSpPr txBox="1"/>
            <p:nvPr>
              <p:custDataLst>
                <p:tags r:id="rId10"/>
              </p:custDataLst>
            </p:nvPr>
          </p:nvSpPr>
          <p:spPr>
            <a:xfrm>
              <a:off x="13861" y="2460"/>
              <a:ext cx="14046" cy="23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 fontAlgn="auto">
                <a:lnSpc>
                  <a:spcPct val="100000"/>
                </a:lnSpc>
              </a:pPr>
              <a:r>
                <a:rPr lang="en-US" sz="4800" spc="669" dirty="0" err="1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小米</a:t>
              </a:r>
              <a:r>
                <a:rPr lang="zh-CN" altLang="en-US" sz="4800" spc="66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创始人</a:t>
              </a:r>
              <a:r>
                <a:rPr lang="en-US" altLang="zh-CN" sz="4800" spc="66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——</a:t>
              </a:r>
              <a:r>
                <a:rPr lang="zh-CN" altLang="en-US" sz="4800" spc="66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雷军</a:t>
              </a: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  <a:p>
              <a:pPr indent="0" algn="l" fontAlgn="auto">
                <a:lnSpc>
                  <a:spcPct val="100000"/>
                </a:lnSpc>
              </a:pPr>
              <a:endParaRPr lang="en-US" sz="4800" spc="1070" dirty="0">
                <a:solidFill>
                  <a:srgbClr val="373737"/>
                </a:solidFill>
                <a:latin typeface="微软雅黑" panose="020B0503020204020204" charset="-122"/>
                <a:ea typeface="微软雅黑" panose="020B0503020204020204" charset="-122"/>
                <a:cs typeface="思源宋体-超粗体" panose="02020900000000000000" charset="-122"/>
                <a:sym typeface="思源宋体-超粗体" panose="02020900000000000000" charset="-122"/>
              </a:endParaRPr>
            </a:p>
          </p:txBody>
        </p:sp>
        <p:sp>
          <p:nvSpPr>
            <p:cNvPr id="38" name="TextBox 8"/>
            <p:cNvSpPr txBox="1"/>
            <p:nvPr>
              <p:custDataLst>
                <p:tags r:id="rId11"/>
              </p:custDataLst>
            </p:nvPr>
          </p:nvSpPr>
          <p:spPr>
            <a:xfrm>
              <a:off x="14101" y="3730"/>
              <a:ext cx="9908" cy="1082"/>
            </a:xfrm>
            <a:prstGeom prst="rect">
              <a:avLst/>
            </a:prstGeom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ts val="5475"/>
                </a:lnSpc>
                <a:spcBef>
                  <a:spcPct val="0"/>
                </a:spcBef>
              </a:pPr>
              <a:r>
                <a:rPr lang="en-US" sz="3910" spc="207" dirty="0">
                  <a:solidFill>
                    <a:srgbClr val="A6A6A6"/>
                  </a:solidFill>
                  <a:latin typeface="Calibri Light" panose="020F0302020204030204" pitchFamily="34" charset="0"/>
                  <a:ea typeface="Calibri Light" panose="020F0302020204030204" pitchFamily="34" charset="0"/>
                  <a:cs typeface="Calibri Light" panose="020F0302020204030204" pitchFamily="34" charset="0"/>
                  <a:sym typeface="微软雅黑" panose="020B0503020204020204" charset="-122"/>
                </a:rPr>
                <a:t>Lei Jun</a:t>
              </a:r>
              <a:endParaRPr lang="en-US" sz="3910" spc="207" dirty="0">
                <a:solidFill>
                  <a:srgbClr val="A6A6A6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Abirim" panose="01000503000000020003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13372" t="-8763" r="-16502" b="-45065"/>
            </a:stretch>
          </a:blipFill>
        </p:spPr>
      </p:sp>
      <p:sp>
        <p:nvSpPr>
          <p:cNvPr id="3" name="Freeform 3"/>
          <p:cNvSpPr/>
          <p:nvPr/>
        </p:nvSpPr>
        <p:spPr>
          <a:xfrm rot="1295584" flipV="1">
            <a:off x="9951402" y="-2805887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4" name="Freeform 4"/>
          <p:cNvSpPr/>
          <p:nvPr/>
        </p:nvSpPr>
        <p:spPr>
          <a:xfrm rot="1295584" flipV="1">
            <a:off x="-5707593" y="7349726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3957" y="3005520"/>
            <a:ext cx="11380086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35"/>
              </a:lnSpc>
            </a:pPr>
            <a:r>
              <a:rPr lang="en-US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小米的发展历程与产品</a:t>
            </a:r>
            <a:endParaRPr lang="en-US" sz="8000" spc="669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05810" y="5382260"/>
            <a:ext cx="11676380" cy="645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2010 年小米成立，从 MIUI 起步，2011 年推出小米 1 手机。后红米系列诞生，拉低智能机价格门槛。</a:t>
            </a:r>
            <a:endParaRPr lang="en-US" sz="1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如今小米手机稳居全球前三，产品拓展至家电、汽车等领域 。</a:t>
            </a:r>
            <a:endParaRPr lang="en-US" sz="1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53957" y="2203364"/>
            <a:ext cx="11380086" cy="96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5"/>
              </a:lnSpc>
              <a:spcBef>
                <a:spcPct val="0"/>
              </a:spcBef>
            </a:pPr>
            <a:r>
              <a:rPr lang="en-US" sz="4800" b="1" u="none" strike="noStrike" spc="267">
                <a:solidFill>
                  <a:srgbClr val="3B64C9">
                    <a:alpha val="11765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Development history &amp; products</a:t>
            </a:r>
            <a:endParaRPr lang="en-US" sz="4800" b="1" u="none" strike="noStrike" spc="267">
              <a:solidFill>
                <a:srgbClr val="3B64C9">
                  <a:alpha val="11765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86382" y="7347201"/>
            <a:ext cx="3315236" cy="641186"/>
            <a:chOff x="0" y="0"/>
            <a:chExt cx="1328788" cy="256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8788" cy="256995"/>
            </a:xfrm>
            <a:custGeom>
              <a:avLst/>
              <a:gdLst/>
              <a:ahLst/>
              <a:cxnLst/>
              <a:rect l="l" t="t" r="r" b="b"/>
              <a:pathLst>
                <a:path w="1328788" h="256995">
                  <a:moveTo>
                    <a:pt x="91075" y="0"/>
                  </a:moveTo>
                  <a:lnTo>
                    <a:pt x="1237713" y="0"/>
                  </a:lnTo>
                  <a:cubicBezTo>
                    <a:pt x="1261868" y="0"/>
                    <a:pt x="1285033" y="9595"/>
                    <a:pt x="1302113" y="26675"/>
                  </a:cubicBezTo>
                  <a:cubicBezTo>
                    <a:pt x="1319193" y="43755"/>
                    <a:pt x="1328788" y="66920"/>
                    <a:pt x="1328788" y="91075"/>
                  </a:cubicBezTo>
                  <a:lnTo>
                    <a:pt x="1328788" y="165920"/>
                  </a:lnTo>
                  <a:cubicBezTo>
                    <a:pt x="1328788" y="216219"/>
                    <a:pt x="1288012" y="256995"/>
                    <a:pt x="1237713" y="256995"/>
                  </a:cubicBezTo>
                  <a:lnTo>
                    <a:pt x="91075" y="256995"/>
                  </a:lnTo>
                  <a:cubicBezTo>
                    <a:pt x="40776" y="256995"/>
                    <a:pt x="0" y="216219"/>
                    <a:pt x="0" y="165920"/>
                  </a:cubicBezTo>
                  <a:lnTo>
                    <a:pt x="0" y="91075"/>
                  </a:lnTo>
                  <a:cubicBezTo>
                    <a:pt x="0" y="40776"/>
                    <a:pt x="40776" y="0"/>
                    <a:pt x="91075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28788" cy="304620"/>
            </a:xfrm>
            <a:prstGeom prst="rect">
              <a:avLst/>
            </a:prstGeom>
          </p:spPr>
          <p:txBody>
            <a:bodyPr lIns="33381" tIns="33381" rIns="33381" bIns="33381" rtlCol="0" anchor="ctr"/>
            <a:lstStyle/>
            <a:p>
              <a:pPr algn="ctr">
                <a:lnSpc>
                  <a:spcPts val="3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6382" y="7386686"/>
            <a:ext cx="3315236" cy="50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5"/>
              </a:lnSpc>
              <a:spcBef>
                <a:spcPct val="0"/>
              </a:spcBef>
            </a:pPr>
            <a:r>
              <a:rPr lang="en-US" sz="2990" spc="14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ONE</a:t>
            </a:r>
            <a:endParaRPr lang="en-US" sz="2990" spc="14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028700" y="457200"/>
            <a:ext cx="673163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1.1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小米发展历程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ONE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3" name="Group 19"/>
          <p:cNvGrpSpPr/>
          <p:nvPr/>
        </p:nvGrpSpPr>
        <p:grpSpPr>
          <a:xfrm>
            <a:off x="2115820" y="1821180"/>
            <a:ext cx="13990955" cy="2813050"/>
            <a:chOff x="0" y="0"/>
            <a:chExt cx="4164028" cy="918319"/>
          </a:xfrm>
        </p:grpSpPr>
        <p:sp>
          <p:nvSpPr>
            <p:cNvPr id="24" name="Freeform 20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4164028" cy="918319"/>
            </a:xfrm>
            <a:custGeom>
              <a:avLst/>
              <a:gdLst/>
              <a:ahLst/>
              <a:cxnLst/>
              <a:rect l="l" t="t" r="r" b="b"/>
              <a:pathLst>
                <a:path w="4164028" h="918319">
                  <a:moveTo>
                    <a:pt x="8814" y="0"/>
                  </a:moveTo>
                  <a:lnTo>
                    <a:pt x="4155213" y="0"/>
                  </a:lnTo>
                  <a:cubicBezTo>
                    <a:pt x="4157551" y="0"/>
                    <a:pt x="4159793" y="929"/>
                    <a:pt x="4161446" y="2582"/>
                  </a:cubicBezTo>
                  <a:cubicBezTo>
                    <a:pt x="4163099" y="4235"/>
                    <a:pt x="4164028" y="6477"/>
                    <a:pt x="4164028" y="8814"/>
                  </a:cubicBezTo>
                  <a:lnTo>
                    <a:pt x="4164028" y="909505"/>
                  </a:lnTo>
                  <a:cubicBezTo>
                    <a:pt x="4164028" y="914373"/>
                    <a:pt x="4160081" y="918319"/>
                    <a:pt x="4155213" y="918319"/>
                  </a:cubicBezTo>
                  <a:lnTo>
                    <a:pt x="8814" y="918319"/>
                  </a:lnTo>
                  <a:cubicBezTo>
                    <a:pt x="3946" y="918319"/>
                    <a:pt x="0" y="914373"/>
                    <a:pt x="0" y="909505"/>
                  </a:cubicBezTo>
                  <a:lnTo>
                    <a:pt x="0" y="8814"/>
                  </a:lnTo>
                  <a:cubicBezTo>
                    <a:pt x="0" y="3946"/>
                    <a:pt x="3946" y="0"/>
                    <a:pt x="8814" y="0"/>
                  </a:cubicBezTo>
                  <a:close/>
                </a:path>
              </a:pathLst>
            </a:custGeom>
            <a:solidFill>
              <a:srgbClr val="EBEBEB">
                <a:alpha val="6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25" name="TextBox 21"/>
            <p:cNvSpPr txBox="1"/>
            <p:nvPr>
              <p:custDataLst>
                <p:tags r:id="rId5"/>
              </p:custDataLst>
            </p:nvPr>
          </p:nvSpPr>
          <p:spPr>
            <a:xfrm>
              <a:off x="0" y="-38100"/>
              <a:ext cx="4164028" cy="9564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867400" y="2341245"/>
            <a:ext cx="9362440" cy="164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609600" fontAlgn="auto">
              <a:lnSpc>
                <a:spcPct val="14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>
                <a:cs typeface="微软雅黑" panose="020B0503020204020204" charset="-122"/>
              </a:rPr>
              <a:t>小米科技有限责任公司成立于2010年3月3日，是一家主要从事智能手机、物联网和生活消费产品研发和销售业务，提供互联网服务，以及从事投资业务的中国投资控股公司。</a:t>
            </a:r>
            <a:endParaRPr lang="zh-CN" altLang="en-US" sz="2400">
              <a:cs typeface="微软雅黑" panose="020B050302020402020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600" y="1714500"/>
            <a:ext cx="3007360" cy="3079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AutoShape 5"/>
          <p:cNvSpPr/>
          <p:nvPr>
            <p:custDataLst>
              <p:tags r:id="rId7"/>
            </p:custDataLst>
          </p:nvPr>
        </p:nvSpPr>
        <p:spPr>
          <a:xfrm>
            <a:off x="2304117" y="7293159"/>
            <a:ext cx="13891856" cy="0"/>
          </a:xfrm>
          <a:prstGeom prst="line">
            <a:avLst/>
          </a:prstGeom>
          <a:ln w="76200" cap="rnd">
            <a:solidFill>
              <a:srgbClr val="3B64C9">
                <a:alpha val="50980"/>
              </a:srgbClr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098705" y="4857156"/>
            <a:ext cx="3717392" cy="2420541"/>
            <a:chOff x="2098705" y="4857156"/>
            <a:chExt cx="3717392" cy="2420541"/>
          </a:xfrm>
        </p:grpSpPr>
        <p:sp>
          <p:nvSpPr>
            <p:cNvPr id="29" name="AutoShape 6"/>
            <p:cNvSpPr/>
            <p:nvPr>
              <p:custDataLst>
                <p:tags r:id="rId8"/>
              </p:custDataLst>
            </p:nvPr>
          </p:nvSpPr>
          <p:spPr>
            <a:xfrm flipV="1">
              <a:off x="3957401" y="6269697"/>
              <a:ext cx="0" cy="1008000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Box 13"/>
            <p:cNvSpPr txBox="1"/>
            <p:nvPr>
              <p:custDataLst>
                <p:tags r:id="rId9"/>
              </p:custDataLst>
            </p:nvPr>
          </p:nvSpPr>
          <p:spPr>
            <a:xfrm>
              <a:off x="2098705" y="485715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200" b="1" spc="17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2010年4月6日</a:t>
              </a:r>
              <a:endParaRPr lang="en-US" sz="3200" b="1" spc="179" dirty="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</p:txBody>
        </p:sp>
        <p:sp>
          <p:nvSpPr>
            <p:cNvPr id="35" name="TextBox 14"/>
            <p:cNvSpPr txBox="1"/>
            <p:nvPr>
              <p:custDataLst>
                <p:tags r:id="rId10"/>
              </p:custDataLst>
            </p:nvPr>
          </p:nvSpPr>
          <p:spPr>
            <a:xfrm>
              <a:off x="2098705" y="5648704"/>
              <a:ext cx="3717392" cy="322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北京小米科技有限公司正式成立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594735" y="7255059"/>
            <a:ext cx="3736442" cy="2162005"/>
            <a:chOff x="4594735" y="7255059"/>
            <a:chExt cx="3736442" cy="2162005"/>
          </a:xfrm>
        </p:grpSpPr>
        <p:sp>
          <p:nvSpPr>
            <p:cNvPr id="31" name="AutoShape 8"/>
            <p:cNvSpPr/>
            <p:nvPr>
              <p:custDataLst>
                <p:tags r:id="rId11"/>
              </p:custDataLst>
            </p:nvPr>
          </p:nvSpPr>
          <p:spPr>
            <a:xfrm>
              <a:off x="6491531" y="7255059"/>
              <a:ext cx="0" cy="1008000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TextBox 15"/>
            <p:cNvSpPr txBox="1"/>
            <p:nvPr>
              <p:custDataLst>
                <p:tags r:id="rId12"/>
              </p:custDataLst>
            </p:nvPr>
          </p:nvSpPr>
          <p:spPr>
            <a:xfrm>
              <a:off x="4613785" y="824994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2011年8月16日</a:t>
              </a:r>
              <a:endParaRPr lang="en-US" sz="32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</p:txBody>
        </p:sp>
        <p:sp>
          <p:nvSpPr>
            <p:cNvPr id="37" name="TextBox 16"/>
            <p:cNvSpPr txBox="1"/>
            <p:nvPr>
              <p:custDataLst>
                <p:tags r:id="rId13"/>
              </p:custDataLst>
            </p:nvPr>
          </p:nvSpPr>
          <p:spPr>
            <a:xfrm>
              <a:off x="4594735" y="9048129"/>
              <a:ext cx="3717392" cy="36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小米手机1正式发布</a:t>
              </a:r>
              <a:endPara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275194" y="4857156"/>
            <a:ext cx="4154806" cy="2420541"/>
            <a:chOff x="7275194" y="4857156"/>
            <a:chExt cx="4154806" cy="2420541"/>
          </a:xfrm>
        </p:grpSpPr>
        <p:sp>
          <p:nvSpPr>
            <p:cNvPr id="30" name="AutoShape 7"/>
            <p:cNvSpPr/>
            <p:nvPr>
              <p:custDataLst>
                <p:tags r:id="rId14"/>
              </p:custDataLst>
            </p:nvPr>
          </p:nvSpPr>
          <p:spPr>
            <a:xfrm flipV="1">
              <a:off x="9259570" y="6269697"/>
              <a:ext cx="0" cy="1008000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Box 17"/>
            <p:cNvSpPr txBox="1"/>
            <p:nvPr>
              <p:custDataLst>
                <p:tags r:id="rId15"/>
              </p:custDataLst>
            </p:nvPr>
          </p:nvSpPr>
          <p:spPr>
            <a:xfrm>
              <a:off x="7391349" y="485715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 dirty="0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2014年底</a:t>
              </a:r>
              <a:endParaRPr lang="en-US" sz="3200" b="1" spc="179" dirty="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</p:txBody>
        </p:sp>
        <p:sp>
          <p:nvSpPr>
            <p:cNvPr id="39" name="TextBox 18"/>
            <p:cNvSpPr txBox="1"/>
            <p:nvPr>
              <p:custDataLst>
                <p:tags r:id="rId16"/>
              </p:custDataLst>
            </p:nvPr>
          </p:nvSpPr>
          <p:spPr>
            <a:xfrm>
              <a:off x="7275194" y="5459095"/>
              <a:ext cx="4154806" cy="707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ctr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小米完成融资，总融资额11亿美元，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indent="0" algn="ctr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公司估值450亿美元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939728" y="7251279"/>
            <a:ext cx="3754571" cy="2383188"/>
            <a:chOff x="9939728" y="7251279"/>
            <a:chExt cx="3754571" cy="2383188"/>
          </a:xfrm>
        </p:grpSpPr>
        <p:sp>
          <p:nvSpPr>
            <p:cNvPr id="32" name="AutoShape 9"/>
            <p:cNvSpPr/>
            <p:nvPr>
              <p:custDataLst>
                <p:tags r:id="rId17"/>
              </p:custDataLst>
            </p:nvPr>
          </p:nvSpPr>
          <p:spPr>
            <a:xfrm>
              <a:off x="11788899" y="7251279"/>
              <a:ext cx="0" cy="1008000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TextBox 19"/>
            <p:cNvSpPr txBox="1"/>
            <p:nvPr>
              <p:custDataLst>
                <p:tags r:id="rId18"/>
              </p:custDataLst>
            </p:nvPr>
          </p:nvSpPr>
          <p:spPr>
            <a:xfrm>
              <a:off x="9939728" y="824616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2019年1月10日</a:t>
              </a:r>
              <a:endParaRPr lang="en-US" sz="32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</p:txBody>
        </p:sp>
        <p:sp>
          <p:nvSpPr>
            <p:cNvPr id="41" name="TextBox 20"/>
            <p:cNvSpPr txBox="1"/>
            <p:nvPr>
              <p:custDataLst>
                <p:tags r:id="rId19"/>
              </p:custDataLst>
            </p:nvPr>
          </p:nvSpPr>
          <p:spPr>
            <a:xfrm>
              <a:off x="9976907" y="8927094"/>
              <a:ext cx="3717392" cy="7073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小米正式推出Redmi</a:t>
              </a:r>
              <a:r>
                <a:rPr lang="en-US" sz="20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Note 7，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ctr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0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正式进入中低端手机赛道</a:t>
              </a:r>
              <a:endParaRPr 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469057" y="4857156"/>
            <a:ext cx="3717392" cy="2420541"/>
            <a:chOff x="12469057" y="4857156"/>
            <a:chExt cx="3717392" cy="2420541"/>
          </a:xfrm>
        </p:grpSpPr>
        <p:sp>
          <p:nvSpPr>
            <p:cNvPr id="33" name="AutoShape 10"/>
            <p:cNvSpPr/>
            <p:nvPr>
              <p:custDataLst>
                <p:tags r:id="rId20"/>
              </p:custDataLst>
            </p:nvPr>
          </p:nvSpPr>
          <p:spPr>
            <a:xfrm flipV="1">
              <a:off x="14337277" y="6269697"/>
              <a:ext cx="0" cy="1008000"/>
            </a:xfrm>
            <a:prstGeom prst="line">
              <a:avLst/>
            </a:prstGeom>
            <a:ln w="76200" cap="rnd">
              <a:gradFill>
                <a:gsLst>
                  <a:gs pos="0">
                    <a:srgbClr val="3B64C9">
                      <a:alpha val="51000"/>
                    </a:srgbClr>
                  </a:gs>
                  <a:gs pos="100000">
                    <a:srgbClr val="3B64C9">
                      <a:alpha val="255"/>
                    </a:srgbClr>
                  </a:gs>
                </a:gsLst>
                <a:lin ang="0"/>
              </a:gra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TextBox 21"/>
            <p:cNvSpPr txBox="1"/>
            <p:nvPr>
              <p:custDataLst>
                <p:tags r:id="rId21"/>
              </p:custDataLst>
            </p:nvPr>
          </p:nvSpPr>
          <p:spPr>
            <a:xfrm>
              <a:off x="12469057" y="4857156"/>
              <a:ext cx="3717392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buClrTx/>
                <a:buSzTx/>
                <a:buFontTx/>
              </a:pPr>
              <a:r>
                <a:rPr lang="en-US" sz="32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2021年3月30日</a:t>
              </a:r>
              <a:endParaRPr lang="en-US" sz="32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</p:txBody>
        </p:sp>
        <p:sp>
          <p:nvSpPr>
            <p:cNvPr id="43" name="TextBox 22"/>
            <p:cNvSpPr txBox="1"/>
            <p:nvPr>
              <p:custDataLst>
                <p:tags r:id="rId22"/>
              </p:custDataLst>
            </p:nvPr>
          </p:nvSpPr>
          <p:spPr>
            <a:xfrm>
              <a:off x="12469057" y="5648704"/>
              <a:ext cx="3717392" cy="368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en-US"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小米宣布正式宣布进入造车领域</a:t>
              </a:r>
              <a:endParaRPr 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>
            <p:custDataLst>
              <p:tags r:id="rId2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4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6"/>
          <p:cNvSpPr/>
          <p:nvPr>
            <p:custDataLst>
              <p:tags r:id="rId6"/>
            </p:custDataLst>
          </p:nvPr>
        </p:nvSpPr>
        <p:spPr>
          <a:xfrm flipV="1">
            <a:off x="1143000" y="5331460"/>
            <a:ext cx="16186150" cy="635"/>
          </a:xfrm>
          <a:prstGeom prst="line">
            <a:avLst/>
          </a:prstGeom>
          <a:ln w="47625" cap="flat">
            <a:solidFill>
              <a:srgbClr val="789FFE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1575330" y="3046722"/>
            <a:ext cx="1809421" cy="2285682"/>
            <a:chOff x="1575330" y="3046722"/>
            <a:chExt cx="1809421" cy="2285682"/>
          </a:xfrm>
        </p:grpSpPr>
        <p:sp>
          <p:nvSpPr>
            <p:cNvPr id="9" name="AutoShape 7"/>
            <p:cNvSpPr/>
            <p:nvPr>
              <p:custDataLst>
                <p:tags r:id="rId7"/>
              </p:custDataLst>
            </p:nvPr>
          </p:nvSpPr>
          <p:spPr>
            <a:xfrm flipV="1">
              <a:off x="1575330" y="3113397"/>
              <a:ext cx="0" cy="2219007"/>
            </a:xfrm>
            <a:prstGeom prst="line">
              <a:avLst/>
            </a:prstGeom>
            <a:ln w="47625" cap="flat">
              <a:solidFill>
                <a:srgbClr val="789FFE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8"/>
            <p:cNvSpPr txBox="1"/>
            <p:nvPr>
              <p:custDataLst>
                <p:tags r:id="rId8"/>
              </p:custDataLst>
            </p:nvPr>
          </p:nvSpPr>
          <p:spPr>
            <a:xfrm>
              <a:off x="1751953" y="3046722"/>
              <a:ext cx="1632798" cy="1033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indent="0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2011年</a:t>
              </a:r>
              <a:endParaRPr lang="en-US" sz="28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  <a:p>
              <a:pPr indent="0" fontAlgn="auto">
                <a:lnSpc>
                  <a:spcPct val="120000"/>
                </a:lnSpc>
                <a:buClrTx/>
                <a:buSzTx/>
                <a:buFontTx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8月16日</a:t>
              </a: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TextBox 9"/>
            <p:cNvSpPr txBox="1"/>
            <p:nvPr>
              <p:custDataLst>
                <p:tags r:id="rId9"/>
              </p:custDataLst>
            </p:nvPr>
          </p:nvSpPr>
          <p:spPr>
            <a:xfrm>
              <a:off x="1751953" y="4290061"/>
              <a:ext cx="1629596" cy="64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发布小米1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2520"/>
                </a:lnSpc>
              </a:pP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875771" y="3074965"/>
            <a:ext cx="2173104" cy="2285682"/>
            <a:chOff x="7875771" y="3074965"/>
            <a:chExt cx="2173104" cy="2285682"/>
          </a:xfrm>
        </p:grpSpPr>
        <p:sp>
          <p:nvSpPr>
            <p:cNvPr id="15" name="AutoShape 13"/>
            <p:cNvSpPr/>
            <p:nvPr>
              <p:custDataLst>
                <p:tags r:id="rId10"/>
              </p:custDataLst>
            </p:nvPr>
          </p:nvSpPr>
          <p:spPr>
            <a:xfrm flipV="1">
              <a:off x="7875771" y="3141640"/>
              <a:ext cx="0" cy="2219007"/>
            </a:xfrm>
            <a:prstGeom prst="line">
              <a:avLst/>
            </a:prstGeom>
            <a:ln w="47625" cap="flat">
              <a:solidFill>
                <a:srgbClr val="789FFE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4"/>
            <p:cNvSpPr txBox="1"/>
            <p:nvPr>
              <p:custDataLst>
                <p:tags r:id="rId11"/>
              </p:custDataLst>
            </p:nvPr>
          </p:nvSpPr>
          <p:spPr>
            <a:xfrm>
              <a:off x="8052393" y="3074965"/>
              <a:ext cx="1396539" cy="1033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  <a:buClrTx/>
                <a:buSzTx/>
                <a:buFontTx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2013年9月5日</a:t>
              </a: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TextBox 15"/>
            <p:cNvSpPr txBox="1"/>
            <p:nvPr>
              <p:custDataLst>
                <p:tags r:id="rId12"/>
              </p:custDataLst>
            </p:nvPr>
          </p:nvSpPr>
          <p:spPr>
            <a:xfrm>
              <a:off x="8056880" y="4290060"/>
              <a:ext cx="1991995" cy="9690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小米科技在北京发布小米手机3代</a:t>
              </a:r>
              <a:endPara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252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372672" y="2309794"/>
            <a:ext cx="3049323" cy="3022610"/>
            <a:chOff x="10372672" y="2309794"/>
            <a:chExt cx="3049323" cy="3022610"/>
          </a:xfrm>
        </p:grpSpPr>
        <p:sp>
          <p:nvSpPr>
            <p:cNvPr id="18" name="AutoShape 16"/>
            <p:cNvSpPr/>
            <p:nvPr>
              <p:custDataLst>
                <p:tags r:id="rId13"/>
              </p:custDataLst>
            </p:nvPr>
          </p:nvSpPr>
          <p:spPr>
            <a:xfrm flipV="1">
              <a:off x="10372672" y="2376469"/>
              <a:ext cx="0" cy="2955935"/>
            </a:xfrm>
            <a:prstGeom prst="line">
              <a:avLst/>
            </a:prstGeom>
            <a:ln w="47625" cap="flat">
              <a:solidFill>
                <a:srgbClr val="789FFE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7"/>
            <p:cNvSpPr txBox="1"/>
            <p:nvPr>
              <p:custDataLst>
                <p:tags r:id="rId14"/>
              </p:custDataLst>
            </p:nvPr>
          </p:nvSpPr>
          <p:spPr>
            <a:xfrm>
              <a:off x="10549294" y="2309794"/>
              <a:ext cx="1619091" cy="1572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  <a:buClrTx/>
                <a:buSzTx/>
                <a:buFontTx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2016年</a:t>
              </a:r>
              <a:endParaRPr lang="en-US" sz="28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  <a:p>
              <a:pPr>
                <a:lnSpc>
                  <a:spcPct val="120000"/>
                </a:lnSpc>
                <a:buClrTx/>
                <a:buSzTx/>
                <a:buFontTx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9月27日</a:t>
              </a:r>
              <a:endParaRPr lang="en-US" sz="2800" b="1" spc="17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endParaRPr>
            </a:p>
            <a:p>
              <a:pPr>
                <a:lnSpc>
                  <a:spcPts val="420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TextBox 18"/>
            <p:cNvSpPr txBox="1"/>
            <p:nvPr>
              <p:custDataLst>
                <p:tags r:id="rId15"/>
              </p:custDataLst>
            </p:nvPr>
          </p:nvSpPr>
          <p:spPr>
            <a:xfrm>
              <a:off x="10534650" y="3549650"/>
              <a:ext cx="2887345" cy="9690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buClrTx/>
                <a:buSzTx/>
                <a:buFontTx/>
              </a:pPr>
              <a:r>
                <a:rPr 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小米在北京国家会议中心发布小米5s和小米5s Plus</a:t>
              </a: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2520"/>
                </a:lnSpc>
                <a:buClrTx/>
                <a:buSzTx/>
                <a:buFontTx/>
              </a:pPr>
              <a:endPara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830854" y="3057507"/>
            <a:ext cx="1963501" cy="2285682"/>
            <a:chOff x="13830854" y="3057507"/>
            <a:chExt cx="1963501" cy="2285682"/>
          </a:xfrm>
        </p:grpSpPr>
        <p:sp>
          <p:nvSpPr>
            <p:cNvPr id="21" name="AutoShape 43"/>
            <p:cNvSpPr/>
            <p:nvPr>
              <p:custDataLst>
                <p:tags r:id="rId16"/>
              </p:custDataLst>
            </p:nvPr>
          </p:nvSpPr>
          <p:spPr>
            <a:xfrm flipV="1">
              <a:off x="13830854" y="3124182"/>
              <a:ext cx="0" cy="2219007"/>
            </a:xfrm>
            <a:prstGeom prst="line">
              <a:avLst/>
            </a:prstGeom>
            <a:ln w="47625" cap="flat">
              <a:solidFill>
                <a:srgbClr val="789FFE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TextBox 44"/>
            <p:cNvSpPr txBox="1"/>
            <p:nvPr>
              <p:custDataLst>
                <p:tags r:id="rId17"/>
              </p:custDataLst>
            </p:nvPr>
          </p:nvSpPr>
          <p:spPr>
            <a:xfrm>
              <a:off x="14007477" y="3057507"/>
              <a:ext cx="1786878" cy="1033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  <a:buClrTx/>
                <a:buSzTx/>
                <a:buFontTx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2024年10月29日</a:t>
              </a: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5" name="TextBox 45"/>
            <p:cNvSpPr txBox="1"/>
            <p:nvPr>
              <p:custDataLst>
                <p:tags r:id="rId18"/>
              </p:custDataLst>
            </p:nvPr>
          </p:nvSpPr>
          <p:spPr>
            <a:xfrm>
              <a:off x="13992860" y="4290060"/>
              <a:ext cx="1569085" cy="9690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  <a:buClrTx/>
                <a:buSzTx/>
                <a:buFontTx/>
              </a:pPr>
              <a:r>
                <a:rPr 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小米公司发布15 Pro手机</a:t>
              </a:r>
              <a:endPara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2520"/>
                </a:lnSpc>
                <a:buClrTx/>
                <a:buSzTx/>
                <a:buFontTx/>
              </a:pPr>
              <a:endParaRPr 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9600" y="1541780"/>
            <a:ext cx="763270" cy="135064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1">
            <a:clrChange>
              <a:clrFrom>
                <a:srgbClr val="EBEBEB">
                  <a:alpha val="100000"/>
                </a:srgbClr>
              </a:clrFrom>
              <a:clrTo>
                <a:srgbClr val="EBEBE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1605" y="3360420"/>
            <a:ext cx="2249170" cy="1687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9533"/>
          <a:stretch>
            <a:fillRect/>
          </a:stretch>
        </p:blipFill>
        <p:spPr>
          <a:xfrm>
            <a:off x="6948170" y="3263900"/>
            <a:ext cx="699135" cy="178371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8" name="组合 47"/>
          <p:cNvGrpSpPr/>
          <p:nvPr/>
        </p:nvGrpSpPr>
        <p:grpSpPr>
          <a:xfrm>
            <a:off x="4754437" y="2327275"/>
            <a:ext cx="1978334" cy="3022587"/>
            <a:chOff x="4754437" y="2327275"/>
            <a:chExt cx="1978334" cy="3022587"/>
          </a:xfrm>
        </p:grpSpPr>
        <p:sp>
          <p:nvSpPr>
            <p:cNvPr id="12" name="AutoShape 10"/>
            <p:cNvSpPr/>
            <p:nvPr>
              <p:custDataLst>
                <p:tags r:id="rId23"/>
              </p:custDataLst>
            </p:nvPr>
          </p:nvSpPr>
          <p:spPr>
            <a:xfrm flipV="1">
              <a:off x="4754437" y="2393927"/>
              <a:ext cx="0" cy="2955935"/>
            </a:xfrm>
            <a:prstGeom prst="line">
              <a:avLst/>
            </a:prstGeom>
            <a:ln w="47625" cap="flat">
              <a:solidFill>
                <a:srgbClr val="789FFE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1"/>
            <p:cNvSpPr txBox="1"/>
            <p:nvPr>
              <p:custDataLst>
                <p:tags r:id="rId24"/>
              </p:custDataLst>
            </p:nvPr>
          </p:nvSpPr>
          <p:spPr>
            <a:xfrm>
              <a:off x="4930775" y="2327275"/>
              <a:ext cx="1558290" cy="1033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  <a:buClrTx/>
                <a:buSzTx/>
                <a:buNone/>
              </a:pPr>
              <a:r>
                <a:rPr lang="en-US" sz="2800" b="1" spc="179">
                  <a:solidFill>
                    <a:srgbClr val="3B64C9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微软雅黑" panose="020B0503020204020204" charset="-122"/>
                </a:rPr>
                <a:t>2012年8月16日</a:t>
              </a: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TextBox 12"/>
            <p:cNvSpPr txBox="1"/>
            <p:nvPr>
              <p:custDataLst>
                <p:tags r:id="rId25"/>
              </p:custDataLst>
            </p:nvPr>
          </p:nvSpPr>
          <p:spPr>
            <a:xfrm>
              <a:off x="4931060" y="3549955"/>
              <a:ext cx="1801711" cy="96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000"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小米第二代手机在北京正式发布</a:t>
              </a:r>
              <a:endParaRPr lang="en-US">
                <a:solidFill>
                  <a:srgbClr val="545454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ts val="2520"/>
                </a:lnSpc>
              </a:pPr>
              <a:endParaRPr lang="en-US">
                <a:solidFill>
                  <a:srgbClr val="545454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104" name="图片 103"/>
          <p:cNvPicPr/>
          <p:nvPr/>
        </p:nvPicPr>
        <p:blipFill>
          <a:blip r:embed="rId2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52580" y="1609090"/>
            <a:ext cx="1858010" cy="1858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27">
            <a:clrChange>
              <a:clrFrom>
                <a:srgbClr val="AEAFC4">
                  <a:alpha val="100000"/>
                </a:srgbClr>
              </a:clrFrom>
              <a:clrTo>
                <a:srgbClr val="AEAFC4">
                  <a:alpha val="100000"/>
                  <a:alpha val="0"/>
                </a:srgbClr>
              </a:clrTo>
            </a:clrChange>
          </a:blip>
          <a:srcRect l="24543" t="5446" r="24435" b="6505"/>
          <a:stretch>
            <a:fillRect/>
          </a:stretch>
        </p:blipFill>
        <p:spPr>
          <a:xfrm>
            <a:off x="15925800" y="3491230"/>
            <a:ext cx="1130935" cy="138874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5" name="组合 54"/>
          <p:cNvGrpSpPr/>
          <p:nvPr/>
        </p:nvGrpSpPr>
        <p:grpSpPr>
          <a:xfrm>
            <a:off x="1447800" y="5760720"/>
            <a:ext cx="15810230" cy="3573780"/>
            <a:chOff x="1447800" y="5760720"/>
            <a:chExt cx="15810230" cy="3573780"/>
          </a:xfrm>
        </p:grpSpPr>
        <p:grpSp>
          <p:nvGrpSpPr>
            <p:cNvPr id="22" name="Group 19"/>
            <p:cNvGrpSpPr/>
            <p:nvPr/>
          </p:nvGrpSpPr>
          <p:grpSpPr>
            <a:xfrm>
              <a:off x="1447800" y="5760720"/>
              <a:ext cx="15810230" cy="3573780"/>
              <a:chOff x="0" y="0"/>
              <a:chExt cx="4164028" cy="918319"/>
            </a:xfrm>
          </p:grpSpPr>
          <p:sp>
            <p:nvSpPr>
              <p:cNvPr id="23" name="Freeform 20"/>
              <p:cNvSpPr/>
              <p:nvPr>
                <p:custDataLst>
                  <p:tags r:id="rId28"/>
                </p:custDataLst>
              </p:nvPr>
            </p:nvSpPr>
            <p:spPr>
              <a:xfrm>
                <a:off x="0" y="0"/>
                <a:ext cx="4164028" cy="918319"/>
              </a:xfrm>
              <a:custGeom>
                <a:avLst/>
                <a:gdLst/>
                <a:ahLst/>
                <a:cxnLst/>
                <a:rect l="l" t="t" r="r" b="b"/>
                <a:pathLst>
                  <a:path w="4164028" h="918319">
                    <a:moveTo>
                      <a:pt x="8814" y="0"/>
                    </a:moveTo>
                    <a:lnTo>
                      <a:pt x="4155213" y="0"/>
                    </a:lnTo>
                    <a:cubicBezTo>
                      <a:pt x="4157551" y="0"/>
                      <a:pt x="4159793" y="929"/>
                      <a:pt x="4161446" y="2582"/>
                    </a:cubicBezTo>
                    <a:cubicBezTo>
                      <a:pt x="4163099" y="4235"/>
                      <a:pt x="4164028" y="6477"/>
                      <a:pt x="4164028" y="8814"/>
                    </a:cubicBezTo>
                    <a:lnTo>
                      <a:pt x="4164028" y="909505"/>
                    </a:lnTo>
                    <a:cubicBezTo>
                      <a:pt x="4164028" y="914373"/>
                      <a:pt x="4160081" y="918319"/>
                      <a:pt x="4155213" y="918319"/>
                    </a:cubicBezTo>
                    <a:lnTo>
                      <a:pt x="8814" y="918319"/>
                    </a:lnTo>
                    <a:cubicBezTo>
                      <a:pt x="3946" y="918319"/>
                      <a:pt x="0" y="914373"/>
                      <a:pt x="0" y="909505"/>
                    </a:cubicBezTo>
                    <a:lnTo>
                      <a:pt x="0" y="8814"/>
                    </a:lnTo>
                    <a:cubicBezTo>
                      <a:pt x="0" y="3946"/>
                      <a:pt x="3946" y="0"/>
                      <a:pt x="8814" y="0"/>
                    </a:cubicBezTo>
                    <a:close/>
                  </a:path>
                </a:pathLst>
              </a:custGeom>
              <a:solidFill>
                <a:srgbClr val="EBEBEB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4" name="TextBox 21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0" y="-38100"/>
                <a:ext cx="4164028" cy="9564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2547377" y="6238097"/>
              <a:ext cx="3284883" cy="2588547"/>
              <a:chOff x="0" y="0"/>
              <a:chExt cx="4379844" cy="3451396"/>
            </a:xfrm>
          </p:grpSpPr>
          <p:grpSp>
            <p:nvGrpSpPr>
              <p:cNvPr id="29" name="Group 29"/>
              <p:cNvGrpSpPr/>
              <p:nvPr/>
            </p:nvGrpSpPr>
            <p:grpSpPr>
              <a:xfrm>
                <a:off x="0" y="0"/>
                <a:ext cx="4379844" cy="1615764"/>
                <a:chOff x="0" y="0"/>
                <a:chExt cx="865154" cy="319163"/>
              </a:xfrm>
            </p:grpSpPr>
            <p:sp>
              <p:nvSpPr>
                <p:cNvPr id="30" name="Freeform 30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0" y="0"/>
                  <a:ext cx="865154" cy="319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154" h="319163">
                      <a:moveTo>
                        <a:pt x="14141" y="0"/>
                      </a:moveTo>
                      <a:lnTo>
                        <a:pt x="851013" y="0"/>
                      </a:lnTo>
                      <a:cubicBezTo>
                        <a:pt x="854764" y="0"/>
                        <a:pt x="858361" y="1490"/>
                        <a:pt x="861013" y="4142"/>
                      </a:cubicBezTo>
                      <a:cubicBezTo>
                        <a:pt x="863665" y="6794"/>
                        <a:pt x="865154" y="10391"/>
                        <a:pt x="865154" y="14141"/>
                      </a:cubicBezTo>
                      <a:lnTo>
                        <a:pt x="865154" y="305022"/>
                      </a:lnTo>
                      <a:cubicBezTo>
                        <a:pt x="865154" y="312832"/>
                        <a:pt x="858823" y="319163"/>
                        <a:pt x="851013" y="319163"/>
                      </a:cubicBezTo>
                      <a:lnTo>
                        <a:pt x="14141" y="319163"/>
                      </a:lnTo>
                      <a:cubicBezTo>
                        <a:pt x="6331" y="319163"/>
                        <a:pt x="0" y="312832"/>
                        <a:pt x="0" y="305022"/>
                      </a:cubicBezTo>
                      <a:lnTo>
                        <a:pt x="0" y="14141"/>
                      </a:lnTo>
                      <a:cubicBezTo>
                        <a:pt x="0" y="6331"/>
                        <a:pt x="6331" y="0"/>
                        <a:pt x="14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175FEB"/>
                  </a:solidFill>
                  <a:prstDash val="solid"/>
                  <a:miter/>
                </a:ln>
              </p:spPr>
            </p:sp>
            <p:sp>
              <p:nvSpPr>
                <p:cNvPr id="31" name="TextBox 31"/>
                <p:cNvSpPr txBox="1"/>
                <p:nvPr>
                  <p:custDataLst>
                    <p:tags r:id="rId31"/>
                  </p:custDataLst>
                </p:nvPr>
              </p:nvSpPr>
              <p:spPr>
                <a:xfrm>
                  <a:off x="0" y="-38100"/>
                  <a:ext cx="865154" cy="35726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sp>
            <p:nvSpPr>
              <p:cNvPr id="32" name="TextBox 32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561" y="476432"/>
                <a:ext cx="4334697" cy="660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CN" altLang="en-US" sz="3000" dirty="0">
                    <a:solidFill>
                      <a:srgbClr val="1466D3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高性价比</a:t>
                </a:r>
                <a:endParaRPr lang="zh-CN" altLang="en-US" sz="3000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  <p:grpSp>
            <p:nvGrpSpPr>
              <p:cNvPr id="34" name="Group 34"/>
              <p:cNvGrpSpPr/>
              <p:nvPr/>
            </p:nvGrpSpPr>
            <p:grpSpPr>
              <a:xfrm>
                <a:off x="0" y="1835632"/>
                <a:ext cx="4379844" cy="1615764"/>
                <a:chOff x="0" y="0"/>
                <a:chExt cx="865154" cy="319163"/>
              </a:xfrm>
            </p:grpSpPr>
            <p:sp>
              <p:nvSpPr>
                <p:cNvPr id="35" name="Freeform 35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0" y="0"/>
                  <a:ext cx="865154" cy="319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154" h="319163">
                      <a:moveTo>
                        <a:pt x="14141" y="0"/>
                      </a:moveTo>
                      <a:lnTo>
                        <a:pt x="851013" y="0"/>
                      </a:lnTo>
                      <a:cubicBezTo>
                        <a:pt x="854764" y="0"/>
                        <a:pt x="858361" y="1490"/>
                        <a:pt x="861013" y="4142"/>
                      </a:cubicBezTo>
                      <a:cubicBezTo>
                        <a:pt x="863665" y="6794"/>
                        <a:pt x="865154" y="10391"/>
                        <a:pt x="865154" y="14141"/>
                      </a:cubicBezTo>
                      <a:lnTo>
                        <a:pt x="865154" y="305022"/>
                      </a:lnTo>
                      <a:cubicBezTo>
                        <a:pt x="865154" y="312832"/>
                        <a:pt x="858823" y="319163"/>
                        <a:pt x="851013" y="319163"/>
                      </a:cubicBezTo>
                      <a:lnTo>
                        <a:pt x="14141" y="319163"/>
                      </a:lnTo>
                      <a:cubicBezTo>
                        <a:pt x="6331" y="319163"/>
                        <a:pt x="0" y="312832"/>
                        <a:pt x="0" y="305022"/>
                      </a:cubicBezTo>
                      <a:lnTo>
                        <a:pt x="0" y="14141"/>
                      </a:lnTo>
                      <a:cubicBezTo>
                        <a:pt x="0" y="6331"/>
                        <a:pt x="6331" y="0"/>
                        <a:pt x="14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9050" cap="sq">
                  <a:solidFill>
                    <a:srgbClr val="175FEB"/>
                  </a:solidFill>
                  <a:prstDash val="solid"/>
                  <a:miter/>
                </a:ln>
              </p:spPr>
            </p:sp>
            <p:sp>
              <p:nvSpPr>
                <p:cNvPr id="36" name="TextBox 36"/>
                <p:cNvSpPr txBox="1"/>
                <p:nvPr>
                  <p:custDataLst>
                    <p:tags r:id="rId34"/>
                  </p:custDataLst>
                </p:nvPr>
              </p:nvSpPr>
              <p:spPr>
                <a:xfrm>
                  <a:off x="0" y="-38100"/>
                  <a:ext cx="865154" cy="357263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sp>
            <p:nvSpPr>
              <p:cNvPr id="37" name="TextBox 37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22575" y="2251951"/>
                <a:ext cx="4334697" cy="66060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CN" altLang="en-US" sz="3000" dirty="0">
                    <a:solidFill>
                      <a:srgbClr val="1466D3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rPr>
                  <a:t>互联网营销</a:t>
                </a:r>
                <a:endParaRPr lang="zh-CN" altLang="en-US" sz="3000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endParaRPr>
              </a:p>
            </p:txBody>
          </p:sp>
        </p:grpSp>
        <p:sp>
          <p:nvSpPr>
            <p:cNvPr id="52" name="圆角矩形 51"/>
            <p:cNvSpPr/>
            <p:nvPr/>
          </p:nvSpPr>
          <p:spPr>
            <a:xfrm>
              <a:off x="6037580" y="6445885"/>
              <a:ext cx="3233420" cy="2380615"/>
            </a:xfrm>
            <a:prstGeom prst="roundRect">
              <a:avLst>
                <a:gd name="adj" fmla="val 9389"/>
              </a:avLst>
            </a:prstGeom>
            <a:solidFill>
              <a:srgbClr val="E6EDFF"/>
            </a:solidFill>
            <a:ln>
              <a:solidFill>
                <a:srgbClr val="1466D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6019800" y="6305550"/>
              <a:ext cx="3284855" cy="564515"/>
              <a:chOff x="0" y="0"/>
              <a:chExt cx="865154" cy="319163"/>
            </a:xfrm>
            <a:gradFill>
              <a:gsLst>
                <a:gs pos="2000">
                  <a:srgbClr val="C4CCDF"/>
                </a:gs>
                <a:gs pos="41000">
                  <a:srgbClr val="4373CE"/>
                </a:gs>
                <a:gs pos="73000">
                  <a:srgbClr val="4373CE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4140000" scaled="0"/>
            </a:gradFill>
          </p:grpSpPr>
          <p:sp>
            <p:nvSpPr>
              <p:cNvPr id="40" name="Freeform 40"/>
              <p:cNvSpPr/>
              <p:nvPr>
                <p:custDataLst>
                  <p:tags r:id="rId36"/>
                </p:custDataLst>
              </p:nvPr>
            </p:nvSpPr>
            <p:spPr>
              <a:xfrm>
                <a:off x="0" y="0"/>
                <a:ext cx="865154" cy="319163"/>
              </a:xfrm>
              <a:custGeom>
                <a:avLst/>
                <a:gdLst/>
                <a:ahLst/>
                <a:cxnLst/>
                <a:rect l="l" t="t" r="r" b="b"/>
                <a:pathLst>
                  <a:path w="865154" h="319163">
                    <a:moveTo>
                      <a:pt x="25925" y="0"/>
                    </a:moveTo>
                    <a:lnTo>
                      <a:pt x="839229" y="0"/>
                    </a:lnTo>
                    <a:cubicBezTo>
                      <a:pt x="846105" y="0"/>
                      <a:pt x="852699" y="2731"/>
                      <a:pt x="857561" y="7593"/>
                    </a:cubicBezTo>
                    <a:cubicBezTo>
                      <a:pt x="862423" y="12455"/>
                      <a:pt x="865154" y="19049"/>
                      <a:pt x="865154" y="25925"/>
                    </a:cubicBezTo>
                    <a:lnTo>
                      <a:pt x="865154" y="293238"/>
                    </a:lnTo>
                    <a:cubicBezTo>
                      <a:pt x="865154" y="307556"/>
                      <a:pt x="853547" y="319163"/>
                      <a:pt x="839229" y="319163"/>
                    </a:cubicBezTo>
                    <a:lnTo>
                      <a:pt x="25925" y="319163"/>
                    </a:lnTo>
                    <a:cubicBezTo>
                      <a:pt x="11607" y="319163"/>
                      <a:pt x="0" y="307556"/>
                      <a:pt x="0" y="293238"/>
                    </a:cubicBezTo>
                    <a:lnTo>
                      <a:pt x="0" y="25925"/>
                    </a:lnTo>
                    <a:cubicBezTo>
                      <a:pt x="0" y="11607"/>
                      <a:pt x="11607" y="0"/>
                      <a:pt x="25925" y="0"/>
                    </a:cubicBezTo>
                    <a:close/>
                  </a:path>
                </a:pathLst>
              </a:custGeom>
              <a:grpFill/>
              <a:ln cap="sq">
                <a:noFill/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0" y="-38100"/>
                <a:ext cx="865154" cy="357263"/>
              </a:xfrm>
              <a:prstGeom prst="rect">
                <a:avLst/>
              </a:prstGeom>
              <a:grpFill/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42" name="TextBox 42"/>
            <p:cNvSpPr txBox="1"/>
            <p:nvPr>
              <p:custDataLst>
                <p:tags r:id="rId38"/>
              </p:custDataLst>
            </p:nvPr>
          </p:nvSpPr>
          <p:spPr>
            <a:xfrm>
              <a:off x="6019651" y="6230137"/>
              <a:ext cx="3251022" cy="538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zh-CN" altLang="en-US" sz="3000" b="1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  <a:sym typeface="微软雅黑" panose="020B0503020204020204" charset="-122"/>
                </a:rPr>
                <a:t>市场表现</a:t>
              </a:r>
              <a:endParaRPr lang="zh-CN" altLang="en-US" sz="3000" b="1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46" name="TextBox 42"/>
            <p:cNvSpPr txBox="1"/>
            <p:nvPr>
              <p:custDataLst>
                <p:tags r:id="rId39"/>
              </p:custDataLst>
            </p:nvPr>
          </p:nvSpPr>
          <p:spPr>
            <a:xfrm>
              <a:off x="6028690" y="7030551"/>
              <a:ext cx="3251200" cy="98552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22小时预订</a:t>
              </a:r>
              <a:r>
                <a:rPr lang="zh-CN" altLang="en-US" sz="3200" b="1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30万</a:t>
              </a:r>
              <a:r>
                <a:rPr lang="zh-CN" altLang="en-US" sz="2400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台</a:t>
              </a:r>
              <a:endParaRPr lang="zh-CN" altLang="en-US" sz="2400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年收入突破</a:t>
              </a:r>
              <a:r>
                <a:rPr lang="zh-CN" altLang="en-US" sz="3200" b="1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5亿</a:t>
              </a:r>
              <a:endParaRPr lang="zh-CN" altLang="en-US" sz="2400" b="1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97050" y="6240145"/>
              <a:ext cx="750570" cy="1769745"/>
            </a:xfrm>
            <a:prstGeom prst="rect">
              <a:avLst/>
            </a:prstGeom>
            <a:noFill/>
          </p:spPr>
          <p:txBody>
            <a:bodyPr vert="mongolianVert" wrap="square" rtlCol="0">
              <a:noAutofit/>
            </a:bodyPr>
            <a:lstStyle/>
            <a:p>
              <a:r>
                <a:rPr lang="zh-CN" altLang="en-US" sz="3000" b="1">
                  <a:solidFill>
                    <a:srgbClr val="1466D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微软雅黑" panose="020B0503020204020204" charset="-122"/>
                </a:rPr>
                <a:t>特点</a:t>
              </a:r>
              <a:endParaRPr lang="zh-CN" altLang="en-US" sz="3000" b="1">
                <a:solidFill>
                  <a:srgbClr val="1466D3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</a:endParaRPr>
            </a:p>
          </p:txBody>
        </p:sp>
      </p:grpSp>
      <p:graphicFrame>
        <p:nvGraphicFramePr>
          <p:cNvPr id="25" name="图表 24"/>
          <p:cNvGraphicFramePr/>
          <p:nvPr>
            <p:custDataLst>
              <p:tags r:id="rId40"/>
            </p:custDataLst>
          </p:nvPr>
        </p:nvGraphicFramePr>
        <p:xfrm>
          <a:off x="9525000" y="6217285"/>
          <a:ext cx="6958965" cy="2654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4549755" y="1562100"/>
            <a:ext cx="2915285" cy="75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71500" indent="-571500">
              <a:lnSpc>
                <a:spcPts val="5600"/>
              </a:lnSpc>
              <a:buFont typeface="Wingdings" panose="05000000000000000000" charset="0"/>
              <a:buChar char="Ø"/>
            </a:pPr>
            <a:r>
              <a:rPr lang="zh-CN" altLang="en-US" sz="4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可画耀动黑-简" panose="020B0500000000000000" charset="-122"/>
                <a:sym typeface="可画耀动黑-简" panose="020B0500000000000000" charset="-122"/>
              </a:rPr>
              <a:t>小米手机</a:t>
            </a:r>
            <a:endParaRPr lang="zh-CN" altLang="en-US" sz="4000" b="1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可画耀动黑-简" panose="020B0500000000000000" charset="-122"/>
              <a:sym typeface="可画耀动黑-简" panose="020B0500000000000000" charset="-122"/>
            </a:endParaRPr>
          </a:p>
        </p:txBody>
      </p:sp>
      <p:sp>
        <p:nvSpPr>
          <p:cNvPr id="6" name="TextBox 5"/>
          <p:cNvSpPr txBox="1"/>
          <p:nvPr>
            <p:custDataLst>
              <p:tags r:id="rId41"/>
            </p:custDataLst>
          </p:nvPr>
        </p:nvSpPr>
        <p:spPr>
          <a:xfrm>
            <a:off x="1028700" y="457200"/>
            <a:ext cx="673163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1.2小米产品</a:t>
            </a:r>
            <a:endParaRPr 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57" name="圆角矩形 22"/>
          <p:cNvSpPr/>
          <p:nvPr>
            <p:custDataLst>
              <p:tags r:id="rId42"/>
            </p:custDataLst>
          </p:nvPr>
        </p:nvSpPr>
        <p:spPr>
          <a:xfrm>
            <a:off x="5486400" y="702310"/>
            <a:ext cx="1515110" cy="459105"/>
          </a:xfrm>
          <a:prstGeom prst="roundRect">
            <a:avLst>
              <a:gd name="adj" fmla="val 254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小米手机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43"/>
            </p:custDataLst>
          </p:nvPr>
        </p:nvSpPr>
        <p:spPr>
          <a:xfrm>
            <a:off x="54864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rgbClr val="E6ED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26E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小米手机</a:t>
            </a:r>
            <a:endParaRPr lang="zh-CN" altLang="en-US" dirty="0">
              <a:solidFill>
                <a:srgbClr val="526EE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圆角矩形 26"/>
          <p:cNvSpPr/>
          <p:nvPr>
            <p:custDataLst>
              <p:tags r:id="rId44"/>
            </p:custDataLst>
          </p:nvPr>
        </p:nvSpPr>
        <p:spPr>
          <a:xfrm>
            <a:off x="71628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红米品牌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圆角矩形 32"/>
          <p:cNvSpPr/>
          <p:nvPr>
            <p:custDataLst>
              <p:tags r:id="rId45"/>
            </p:custDataLst>
          </p:nvPr>
        </p:nvSpPr>
        <p:spPr>
          <a:xfrm>
            <a:off x="88392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生态链建设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Box 6"/>
          <p:cNvSpPr txBox="1"/>
          <p:nvPr>
            <p:custDataLst>
              <p:tags r:id="rId46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ONE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4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25" grpId="0" uiExpand="1">
        <p:bldSub>
          <a:bldChart bld="series"/>
        </p:bldSub>
      </p:bldGraphic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4660" r="-76083" b="-839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圆角矩形 26"/>
          <p:cNvSpPr/>
          <p:nvPr>
            <p:custDataLst>
              <p:tags r:id="rId3"/>
            </p:custDataLst>
          </p:nvPr>
        </p:nvSpPr>
        <p:spPr>
          <a:xfrm>
            <a:off x="72390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红米品牌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圆角矩形 32"/>
          <p:cNvSpPr/>
          <p:nvPr>
            <p:custDataLst>
              <p:tags r:id="rId4"/>
            </p:custDataLst>
          </p:nvPr>
        </p:nvSpPr>
        <p:spPr>
          <a:xfrm>
            <a:off x="89154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生态链建设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5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09759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ONE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528117" y="2171700"/>
            <a:ext cx="15285413" cy="6749415"/>
            <a:chOff x="1528117" y="2171700"/>
            <a:chExt cx="15285413" cy="6749415"/>
          </a:xfrm>
        </p:grpSpPr>
        <p:grpSp>
          <p:nvGrpSpPr>
            <p:cNvPr id="15" name="Group 11"/>
            <p:cNvGrpSpPr/>
            <p:nvPr/>
          </p:nvGrpSpPr>
          <p:grpSpPr>
            <a:xfrm>
              <a:off x="6719570" y="4926965"/>
              <a:ext cx="10093960" cy="3994150"/>
              <a:chOff x="0" y="0"/>
              <a:chExt cx="1863059" cy="684296"/>
            </a:xfrm>
          </p:grpSpPr>
          <p:sp>
            <p:nvSpPr>
              <p:cNvPr id="16" name="Freeform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1863059" cy="684296"/>
              </a:xfrm>
              <a:custGeom>
                <a:avLst/>
                <a:gdLst/>
                <a:ahLst/>
                <a:cxnLst/>
                <a:rect l="l" t="t" r="r" b="b"/>
                <a:pathLst>
                  <a:path w="1863059" h="684296">
                    <a:moveTo>
                      <a:pt x="17511" y="0"/>
                    </a:moveTo>
                    <a:lnTo>
                      <a:pt x="1845548" y="0"/>
                    </a:lnTo>
                    <a:cubicBezTo>
                      <a:pt x="1855219" y="0"/>
                      <a:pt x="1863059" y="7840"/>
                      <a:pt x="1863059" y="17511"/>
                    </a:cubicBezTo>
                    <a:lnTo>
                      <a:pt x="1863059" y="666784"/>
                    </a:lnTo>
                    <a:cubicBezTo>
                      <a:pt x="1863059" y="671429"/>
                      <a:pt x="1861214" y="675883"/>
                      <a:pt x="1857930" y="679167"/>
                    </a:cubicBezTo>
                    <a:cubicBezTo>
                      <a:pt x="1854646" y="682451"/>
                      <a:pt x="1850192" y="684296"/>
                      <a:pt x="1845548" y="684296"/>
                    </a:cubicBezTo>
                    <a:lnTo>
                      <a:pt x="17511" y="684296"/>
                    </a:lnTo>
                    <a:cubicBezTo>
                      <a:pt x="12867" y="684296"/>
                      <a:pt x="8413" y="682451"/>
                      <a:pt x="5129" y="679167"/>
                    </a:cubicBezTo>
                    <a:cubicBezTo>
                      <a:pt x="1845" y="675883"/>
                      <a:pt x="0" y="671429"/>
                      <a:pt x="0" y="666784"/>
                    </a:cubicBezTo>
                    <a:lnTo>
                      <a:pt x="0" y="17511"/>
                    </a:lnTo>
                    <a:cubicBezTo>
                      <a:pt x="0" y="12867"/>
                      <a:pt x="1845" y="8413"/>
                      <a:pt x="5129" y="5129"/>
                    </a:cubicBezTo>
                    <a:cubicBezTo>
                      <a:pt x="8413" y="1845"/>
                      <a:pt x="12867" y="0"/>
                      <a:pt x="17511" y="0"/>
                    </a:cubicBezTo>
                    <a:close/>
                  </a:path>
                </a:pathLst>
              </a:custGeom>
              <a:solidFill>
                <a:srgbClr val="EBEBEB">
                  <a:alpha val="61961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7" name="TextBox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0" y="-38100"/>
                <a:ext cx="1863059" cy="7223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24" name="TextBox 37"/>
            <p:cNvSpPr txBox="1"/>
            <p:nvPr>
              <p:custDataLst>
                <p:tags r:id="rId9"/>
              </p:custDataLst>
            </p:nvPr>
          </p:nvSpPr>
          <p:spPr>
            <a:xfrm>
              <a:off x="7239000" y="7903712"/>
              <a:ext cx="2150110" cy="399415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2520"/>
                </a:lnSpc>
              </a:pPr>
              <a:r>
                <a:rPr lang="en-US" sz="3200" b="1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突破</a:t>
              </a:r>
              <a:r>
                <a:rPr lang="en-US" sz="4400" b="1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千万</a:t>
              </a:r>
              <a:endParaRPr lang="en-US" sz="36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endParaRPr>
            </a:p>
            <a:p>
              <a:pPr>
                <a:lnSpc>
                  <a:spcPts val="2520"/>
                </a:lnSpc>
              </a:pPr>
              <a:endParaRPr lang="en-US" sz="36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5" name="TextBox 37"/>
            <p:cNvSpPr txBox="1"/>
            <p:nvPr>
              <p:custDataLst>
                <p:tags r:id="rId10"/>
              </p:custDataLst>
            </p:nvPr>
          </p:nvSpPr>
          <p:spPr>
            <a:xfrm>
              <a:off x="10306050" y="7903712"/>
              <a:ext cx="2150110" cy="399415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2520"/>
                </a:lnSpc>
              </a:pPr>
              <a:r>
                <a:rPr lang="en-US" sz="3200" b="1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超</a:t>
              </a:r>
              <a:r>
                <a:rPr lang="en-US" sz="4400" b="1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百万</a:t>
              </a:r>
              <a:endParaRPr lang="en-US" sz="44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endParaRPr>
            </a:p>
            <a:p>
              <a:pPr>
                <a:lnSpc>
                  <a:spcPts val="2520"/>
                </a:lnSpc>
              </a:pPr>
              <a:endParaRPr lang="en-US" sz="36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9" name="TextBox 37"/>
            <p:cNvSpPr txBox="1"/>
            <p:nvPr>
              <p:custDataLst>
                <p:tags r:id="rId11"/>
              </p:custDataLst>
            </p:nvPr>
          </p:nvSpPr>
          <p:spPr>
            <a:xfrm>
              <a:off x="13563600" y="7903712"/>
              <a:ext cx="2150110" cy="399415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2520"/>
                </a:lnSpc>
              </a:pPr>
              <a:r>
                <a:rPr lang="en-US" sz="32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超近</a:t>
              </a:r>
              <a:r>
                <a:rPr lang="en-US" sz="44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9万</a:t>
              </a:r>
              <a:r>
                <a:rPr lang="en-US" sz="3200" b="1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思源黑体 1" panose="020B0500000000000000" charset="-122"/>
                </a:rPr>
                <a:t>辆</a:t>
              </a:r>
              <a:endParaRPr lang="en-US" sz="44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endParaRPr>
            </a:p>
            <a:p>
              <a:pPr>
                <a:lnSpc>
                  <a:spcPts val="2520"/>
                </a:lnSpc>
              </a:pPr>
              <a:endParaRPr lang="en-US" sz="36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60" name="同侧圆角矩形 59"/>
            <p:cNvSpPr/>
            <p:nvPr/>
          </p:nvSpPr>
          <p:spPr>
            <a:xfrm rot="16200000">
              <a:off x="8218805" y="826770"/>
              <a:ext cx="2419350" cy="5415915"/>
            </a:xfrm>
            <a:prstGeom prst="round2SameRect">
              <a:avLst>
                <a:gd name="adj1" fmla="val 5943"/>
                <a:gd name="adj2" fmla="val 0"/>
              </a:avLst>
            </a:prstGeom>
            <a:noFill/>
            <a:ln>
              <a:solidFill>
                <a:srgbClr val="1466D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A64E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466D3"/>
                </a:solidFill>
              </a:endParaRPr>
            </a:p>
          </p:txBody>
        </p:sp>
        <p:grpSp>
          <p:nvGrpSpPr>
            <p:cNvPr id="26" name="Group 6"/>
            <p:cNvGrpSpPr/>
            <p:nvPr/>
          </p:nvGrpSpPr>
          <p:grpSpPr>
            <a:xfrm>
              <a:off x="1528117" y="2336145"/>
              <a:ext cx="4785114" cy="6583284"/>
              <a:chOff x="0" y="0"/>
              <a:chExt cx="1260277" cy="1733869"/>
            </a:xfrm>
          </p:grpSpPr>
          <p:sp>
            <p:nvSpPr>
              <p:cNvPr id="27" name="Freeform 7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1260277" cy="1733869"/>
              </a:xfrm>
              <a:custGeom>
                <a:avLst/>
                <a:gdLst/>
                <a:ahLst/>
                <a:cxnLst/>
                <a:rect l="l" t="t" r="r" b="b"/>
                <a:pathLst>
                  <a:path w="1260277" h="1733869">
                    <a:moveTo>
                      <a:pt x="29123" y="0"/>
                    </a:moveTo>
                    <a:lnTo>
                      <a:pt x="1231154" y="0"/>
                    </a:lnTo>
                    <a:cubicBezTo>
                      <a:pt x="1238878" y="0"/>
                      <a:pt x="1246286" y="3068"/>
                      <a:pt x="1251747" y="8530"/>
                    </a:cubicBezTo>
                    <a:cubicBezTo>
                      <a:pt x="1257209" y="13991"/>
                      <a:pt x="1260277" y="21399"/>
                      <a:pt x="1260277" y="29123"/>
                    </a:cubicBezTo>
                    <a:lnTo>
                      <a:pt x="1260277" y="1704747"/>
                    </a:lnTo>
                    <a:cubicBezTo>
                      <a:pt x="1260277" y="1712470"/>
                      <a:pt x="1257209" y="1719878"/>
                      <a:pt x="1251747" y="1725339"/>
                    </a:cubicBezTo>
                    <a:cubicBezTo>
                      <a:pt x="1246286" y="1730801"/>
                      <a:pt x="1238878" y="1733869"/>
                      <a:pt x="1231154" y="1733869"/>
                    </a:cubicBezTo>
                    <a:lnTo>
                      <a:pt x="29123" y="1733869"/>
                    </a:lnTo>
                    <a:cubicBezTo>
                      <a:pt x="13039" y="1733869"/>
                      <a:pt x="0" y="1720830"/>
                      <a:pt x="0" y="1704747"/>
                    </a:cubicBezTo>
                    <a:lnTo>
                      <a:pt x="0" y="29123"/>
                    </a:lnTo>
                    <a:cubicBezTo>
                      <a:pt x="0" y="21399"/>
                      <a:pt x="3068" y="13991"/>
                      <a:pt x="8530" y="8530"/>
                    </a:cubicBezTo>
                    <a:cubicBezTo>
                      <a:pt x="13991" y="3068"/>
                      <a:pt x="21399" y="0"/>
                      <a:pt x="2912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575F8"/>
                </a:solidFill>
                <a:prstDash val="solid"/>
                <a:miter/>
              </a:ln>
            </p:spPr>
          </p:sp>
          <p:sp>
            <p:nvSpPr>
              <p:cNvPr id="33" name="TextBox 8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0" y="-38100"/>
                <a:ext cx="1260277" cy="17719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id="38" name="AutoShape 9"/>
            <p:cNvSpPr/>
            <p:nvPr>
              <p:custDataLst>
                <p:tags r:id="rId14"/>
              </p:custDataLst>
            </p:nvPr>
          </p:nvSpPr>
          <p:spPr>
            <a:xfrm>
              <a:off x="1687604" y="3410777"/>
              <a:ext cx="4465545" cy="0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TextBox 10"/>
            <p:cNvSpPr txBox="1"/>
            <p:nvPr>
              <p:custDataLst>
                <p:tags r:id="rId15"/>
              </p:custDataLst>
            </p:nvPr>
          </p:nvSpPr>
          <p:spPr>
            <a:xfrm>
              <a:off x="1687604" y="2521843"/>
              <a:ext cx="3903928" cy="660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600"/>
                </a:lnSpc>
                <a:buFont typeface="Wingdings" panose="05000000000000000000" charset="0"/>
                <a:buChar char="Ø"/>
              </a:pPr>
              <a:r>
                <a:rPr lang="zh-CN" altLang="en-US" sz="4000" b="1" dirty="0">
                  <a:solidFill>
                    <a:srgbClr val="0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可画耀动黑-简" panose="020B0500000000000000" charset="-122"/>
                  <a:sym typeface="可画耀动黑-简" panose="020B0500000000000000" charset="-122"/>
                </a:rPr>
                <a:t>红米品牌</a:t>
              </a:r>
              <a:endParaRPr lang="en-US" sz="4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47" name="TextBox 11"/>
            <p:cNvSpPr txBox="1"/>
            <p:nvPr>
              <p:custDataLst>
                <p:tags r:id="rId16"/>
              </p:custDataLst>
            </p:nvPr>
          </p:nvSpPr>
          <p:spPr>
            <a:xfrm>
              <a:off x="3429000" y="3477895"/>
              <a:ext cx="2016125" cy="868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en-US" sz="2000" spc="126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中低端市场定位</a:t>
              </a:r>
              <a:endParaRPr lang="en-US" sz="2000" spc="126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sz="2000" spc="126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国产供应链支持</a:t>
              </a:r>
              <a:endParaRPr lang="en-US" sz="2000" spc="126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753235" y="3822065"/>
              <a:ext cx="1385570" cy="396240"/>
              <a:chOff x="2658" y="7304"/>
              <a:chExt cx="2182" cy="624"/>
            </a:xfrm>
          </p:grpSpPr>
          <p:grpSp>
            <p:nvGrpSpPr>
              <p:cNvPr id="51" name="Group 14"/>
              <p:cNvGrpSpPr/>
              <p:nvPr/>
            </p:nvGrpSpPr>
            <p:grpSpPr>
              <a:xfrm>
                <a:off x="2658" y="7304"/>
                <a:ext cx="2182" cy="624"/>
                <a:chOff x="0" y="0"/>
                <a:chExt cx="364919" cy="104399"/>
              </a:xfrm>
            </p:grpSpPr>
            <p:sp>
              <p:nvSpPr>
                <p:cNvPr id="53" name="Freeform 15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0" y="0"/>
                  <a:ext cx="364919" cy="104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19" h="104399">
                      <a:moveTo>
                        <a:pt x="52199" y="0"/>
                      </a:moveTo>
                      <a:lnTo>
                        <a:pt x="312719" y="0"/>
                      </a:lnTo>
                      <a:cubicBezTo>
                        <a:pt x="341548" y="0"/>
                        <a:pt x="364919" y="23370"/>
                        <a:pt x="364919" y="52199"/>
                      </a:cubicBezTo>
                      <a:lnTo>
                        <a:pt x="364919" y="52199"/>
                      </a:lnTo>
                      <a:cubicBezTo>
                        <a:pt x="364919" y="66044"/>
                        <a:pt x="359419" y="79321"/>
                        <a:pt x="349630" y="89110"/>
                      </a:cubicBezTo>
                      <a:cubicBezTo>
                        <a:pt x="339840" y="98899"/>
                        <a:pt x="326563" y="104399"/>
                        <a:pt x="312719" y="104399"/>
                      </a:cubicBezTo>
                      <a:lnTo>
                        <a:pt x="52199" y="104399"/>
                      </a:lnTo>
                      <a:cubicBezTo>
                        <a:pt x="38355" y="104399"/>
                        <a:pt x="25078" y="98899"/>
                        <a:pt x="15289" y="89110"/>
                      </a:cubicBezTo>
                      <a:cubicBezTo>
                        <a:pt x="5500" y="79321"/>
                        <a:pt x="0" y="66044"/>
                        <a:pt x="0" y="52199"/>
                      </a:cubicBezTo>
                      <a:lnTo>
                        <a:pt x="0" y="52199"/>
                      </a:lnTo>
                      <a:cubicBezTo>
                        <a:pt x="0" y="38355"/>
                        <a:pt x="5500" y="25078"/>
                        <a:pt x="15289" y="15289"/>
                      </a:cubicBezTo>
                      <a:cubicBezTo>
                        <a:pt x="25078" y="5500"/>
                        <a:pt x="38355" y="0"/>
                        <a:pt x="52199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ABDCFF">
                        <a:alpha val="100000"/>
                      </a:srgbClr>
                    </a:gs>
                    <a:gs pos="100000">
                      <a:srgbClr val="139DFF">
                        <a:alpha val="100000"/>
                      </a:srgbClr>
                    </a:gs>
                  </a:gsLst>
                  <a:lin ang="2700000"/>
                </a:gra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54" name="TextBox 16"/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0" y="-38100"/>
                  <a:ext cx="364919" cy="14249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sp>
            <p:nvSpPr>
              <p:cNvPr id="55" name="TextBox 17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897" y="7343"/>
                <a:ext cx="1705" cy="46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2520"/>
                  </a:lnSpc>
                  <a:spcBef>
                    <a:spcPct val="0"/>
                  </a:spcBef>
                </a:pPr>
                <a:r>
                  <a:rPr lang="zh-CN" altLang="en-US" b="1" dirty="0">
                    <a:solidFill>
                      <a:srgbClr val="FFFFFF"/>
                    </a:solidFill>
                    <a:ea typeface="+mn-lt"/>
                    <a:cs typeface="思源黑体 1" panose="020B0500000000000000" charset="-122"/>
                    <a:sym typeface="思源黑体 1" panose="020B0500000000000000" charset="-122"/>
                  </a:rPr>
                  <a:t>特点</a:t>
                </a:r>
                <a:endParaRPr lang="zh-CN" altLang="en-US" b="1" dirty="0">
                  <a:solidFill>
                    <a:srgbClr val="FFFFFF"/>
                  </a:solidFill>
                  <a:ea typeface="+mn-lt"/>
                  <a:cs typeface="思源黑体 1" panose="020B0500000000000000" charset="-122"/>
                  <a:sym typeface="思源黑体 1" panose="020B0500000000000000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753235" y="4888865"/>
              <a:ext cx="1385570" cy="396240"/>
              <a:chOff x="5083" y="7304"/>
              <a:chExt cx="2182" cy="624"/>
            </a:xfrm>
          </p:grpSpPr>
          <p:grpSp>
            <p:nvGrpSpPr>
              <p:cNvPr id="56" name="Group 18"/>
              <p:cNvGrpSpPr/>
              <p:nvPr/>
            </p:nvGrpSpPr>
            <p:grpSpPr>
              <a:xfrm>
                <a:off x="5083" y="7304"/>
                <a:ext cx="2182" cy="624"/>
                <a:chOff x="0" y="0"/>
                <a:chExt cx="364919" cy="104399"/>
              </a:xfrm>
            </p:grpSpPr>
            <p:sp>
              <p:nvSpPr>
                <p:cNvPr id="57" name="Freeform 19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0" y="0"/>
                  <a:ext cx="364919" cy="104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919" h="104399">
                      <a:moveTo>
                        <a:pt x="52199" y="0"/>
                      </a:moveTo>
                      <a:lnTo>
                        <a:pt x="312719" y="0"/>
                      </a:lnTo>
                      <a:cubicBezTo>
                        <a:pt x="341548" y="0"/>
                        <a:pt x="364919" y="23370"/>
                        <a:pt x="364919" y="52199"/>
                      </a:cubicBezTo>
                      <a:lnTo>
                        <a:pt x="364919" y="52199"/>
                      </a:lnTo>
                      <a:cubicBezTo>
                        <a:pt x="364919" y="66044"/>
                        <a:pt x="359419" y="79321"/>
                        <a:pt x="349630" y="89110"/>
                      </a:cubicBezTo>
                      <a:cubicBezTo>
                        <a:pt x="339840" y="98899"/>
                        <a:pt x="326563" y="104399"/>
                        <a:pt x="312719" y="104399"/>
                      </a:cubicBezTo>
                      <a:lnTo>
                        <a:pt x="52199" y="104399"/>
                      </a:lnTo>
                      <a:cubicBezTo>
                        <a:pt x="38355" y="104399"/>
                        <a:pt x="25078" y="98899"/>
                        <a:pt x="15289" y="89110"/>
                      </a:cubicBezTo>
                      <a:cubicBezTo>
                        <a:pt x="5500" y="79321"/>
                        <a:pt x="0" y="66044"/>
                        <a:pt x="0" y="52199"/>
                      </a:cubicBezTo>
                      <a:lnTo>
                        <a:pt x="0" y="52199"/>
                      </a:lnTo>
                      <a:cubicBezTo>
                        <a:pt x="0" y="38355"/>
                        <a:pt x="5500" y="25078"/>
                        <a:pt x="15289" y="15289"/>
                      </a:cubicBezTo>
                      <a:cubicBezTo>
                        <a:pt x="25078" y="5500"/>
                        <a:pt x="38355" y="0"/>
                        <a:pt x="52199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ABDCFF">
                        <a:alpha val="100000"/>
                      </a:srgbClr>
                    </a:gs>
                    <a:gs pos="100000">
                      <a:srgbClr val="139DFF">
                        <a:alpha val="100000"/>
                      </a:srgbClr>
                    </a:gs>
                  </a:gsLst>
                  <a:lin ang="2700000"/>
                </a:gradFill>
                <a:ln cap="rnd">
                  <a:noFill/>
                  <a:prstDash val="solid"/>
                  <a:round/>
                </a:ln>
              </p:spPr>
            </p:sp>
            <p:sp>
              <p:nvSpPr>
                <p:cNvPr id="58" name="TextBox 20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0" y="-38100"/>
                  <a:ext cx="364919" cy="142499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60"/>
                    </a:lnSpc>
                    <a:spcBef>
                      <a:spcPct val="0"/>
                    </a:spcBef>
                  </a:pPr>
                </a:p>
              </p:txBody>
            </p:sp>
          </p:grpSp>
          <p:sp>
            <p:nvSpPr>
              <p:cNvPr id="59" name="TextBox 21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5083" y="7345"/>
                <a:ext cx="2182" cy="4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520"/>
                  </a:lnSpc>
                  <a:buClrTx/>
                  <a:buSzTx/>
                  <a:buFontTx/>
                </a:pPr>
                <a:r>
                  <a:rPr lang="zh-CN" altLang="en-US" b="1" dirty="0">
                    <a:solidFill>
                      <a:srgbClr val="FFFFFF"/>
                    </a:solidFill>
                    <a:ea typeface="+mn-lt"/>
                    <a:cs typeface="思源黑体 1" panose="020B0500000000000000" charset="-122"/>
                    <a:sym typeface="思源黑体 1" panose="020B0500000000000000" charset="-122"/>
                  </a:rPr>
                  <a:t>市场分析</a:t>
                </a:r>
                <a:endParaRPr lang="zh-CN" altLang="en-US" b="1" dirty="0">
                  <a:solidFill>
                    <a:srgbClr val="FFFFFF"/>
                  </a:solidFill>
                  <a:ea typeface="+mn-lt"/>
                  <a:cs typeface="思源黑体 1" panose="020B0500000000000000" charset="-122"/>
                  <a:sym typeface="思源黑体 1" panose="020B0500000000000000" charset="-122"/>
                </a:endParaRPr>
              </a:p>
            </p:txBody>
          </p:sp>
        </p:grpSp>
        <p:pic>
          <p:nvPicPr>
            <p:cNvPr id="72" name="图片 71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1687830" y="5829300"/>
              <a:ext cx="4439920" cy="29070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TextBox 11"/>
            <p:cNvSpPr txBox="1"/>
            <p:nvPr>
              <p:custDataLst>
                <p:tags r:id="rId24"/>
              </p:custDataLst>
            </p:nvPr>
          </p:nvSpPr>
          <p:spPr>
            <a:xfrm>
              <a:off x="3429000" y="4580890"/>
              <a:ext cx="2759710" cy="8689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en-US" sz="2000" spc="126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90秒售罄10万台</a:t>
              </a:r>
              <a:endParaRPr lang="en-US" sz="2000" spc="126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sz="2000" spc="126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年销量突破6000万台</a:t>
              </a:r>
              <a:endParaRPr lang="en-US" sz="2000" spc="126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12" name="AutoShape 9"/>
            <p:cNvSpPr/>
            <p:nvPr>
              <p:custDataLst>
                <p:tags r:id="rId25"/>
              </p:custDataLst>
            </p:nvPr>
          </p:nvSpPr>
          <p:spPr>
            <a:xfrm>
              <a:off x="6933974" y="3370772"/>
              <a:ext cx="4465545" cy="0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0"/>
            <p:cNvSpPr txBox="1"/>
            <p:nvPr>
              <p:custDataLst>
                <p:tags r:id="rId26"/>
              </p:custDataLst>
            </p:nvPr>
          </p:nvSpPr>
          <p:spPr>
            <a:xfrm>
              <a:off x="6986044" y="2521843"/>
              <a:ext cx="3903928" cy="660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1500" indent="-571500">
                <a:lnSpc>
                  <a:spcPts val="5600"/>
                </a:lnSpc>
                <a:buFont typeface="Wingdings" panose="05000000000000000000" charset="0"/>
                <a:buChar char="Ø"/>
              </a:pPr>
              <a:r>
                <a:rPr lang="zh-CN" altLang="en-US" sz="4000" b="1" dirty="0">
                  <a:solidFill>
                    <a:srgbClr val="0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可画耀动黑-简" panose="020B0500000000000000" charset="-122"/>
                  <a:sym typeface="可画耀动黑-简" panose="020B0500000000000000" charset="-122"/>
                </a:rPr>
                <a:t>生态链建设</a:t>
              </a:r>
              <a:endParaRPr lang="zh-CN" altLang="en-US" sz="4000" b="1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20" name="TextBox 20"/>
            <p:cNvSpPr txBox="1"/>
            <p:nvPr>
              <p:custDataLst>
                <p:tags r:id="rId27"/>
              </p:custDataLst>
            </p:nvPr>
          </p:nvSpPr>
          <p:spPr>
            <a:xfrm>
              <a:off x="7010400" y="4991100"/>
              <a:ext cx="9263380" cy="1075055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r">
                <a:lnSpc>
                  <a:spcPts val="5600"/>
                </a:lnSpc>
              </a:pPr>
              <a:r>
                <a:rPr lang="en-US" sz="4000" dirty="0" err="1">
                  <a:solidFill>
                    <a:srgbClr val="0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可画耀动黑-简" panose="020B0500000000000000" charset="-122"/>
                  <a:sym typeface="可画耀动黑-简" panose="020B0500000000000000" charset="-122"/>
                </a:rPr>
                <a:t>成功案例</a:t>
              </a:r>
              <a:endParaRPr lang="en-US" sz="4000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21" name="AutoShape 21"/>
            <p:cNvSpPr/>
            <p:nvPr>
              <p:custDataLst>
                <p:tags r:id="rId28"/>
              </p:custDataLst>
            </p:nvPr>
          </p:nvSpPr>
          <p:spPr>
            <a:xfrm>
              <a:off x="7010400" y="5851525"/>
              <a:ext cx="9264015" cy="635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36"/>
            <p:cNvSpPr/>
            <p:nvPr>
              <p:custDataLst>
                <p:tags r:id="rId29"/>
              </p:custDataLst>
            </p:nvPr>
          </p:nvSpPr>
          <p:spPr>
            <a:xfrm flipV="1">
              <a:off x="10058400" y="6134100"/>
              <a:ext cx="635" cy="2424430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TextBox 38"/>
            <p:cNvSpPr txBox="1"/>
            <p:nvPr>
              <p:custDataLst>
                <p:tags r:id="rId30"/>
              </p:custDataLst>
            </p:nvPr>
          </p:nvSpPr>
          <p:spPr>
            <a:xfrm>
              <a:off x="7239000" y="6286500"/>
              <a:ext cx="2095500" cy="46863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en-US" sz="24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可画耀动黑-简" panose="020B0500000000000000" charset="-122"/>
                </a:rPr>
                <a:t>小米移动电源</a:t>
              </a:r>
              <a:endParaRPr lang="en-US" sz="24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可画耀动黑-简" panose="020B0500000000000000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sz="24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月销量</a:t>
              </a:r>
              <a:endParaRPr lang="en-US" sz="2400" b="1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28" name="AutoShape 36"/>
            <p:cNvSpPr/>
            <p:nvPr>
              <p:custDataLst>
                <p:tags r:id="rId31"/>
              </p:custDataLst>
            </p:nvPr>
          </p:nvSpPr>
          <p:spPr>
            <a:xfrm flipV="1">
              <a:off x="13249275" y="6134100"/>
              <a:ext cx="635" cy="2424430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TextBox 38"/>
            <p:cNvSpPr txBox="1"/>
            <p:nvPr>
              <p:custDataLst>
                <p:tags r:id="rId32"/>
              </p:custDataLst>
            </p:nvPr>
          </p:nvSpPr>
          <p:spPr>
            <a:xfrm>
              <a:off x="10306050" y="6286500"/>
              <a:ext cx="2095500" cy="46863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en-US" sz="24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可画耀动黑-简" panose="020B0500000000000000" charset="-122"/>
                </a:rPr>
                <a:t>小米插线板</a:t>
              </a:r>
              <a:endParaRPr lang="en-US" sz="24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可画耀动黑-简" panose="020B0500000000000000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sz="24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3个月销量</a:t>
              </a:r>
              <a:endParaRPr lang="en-US" sz="24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sp>
          <p:nvSpPr>
            <p:cNvPr id="50" name="TextBox 38"/>
            <p:cNvSpPr txBox="1"/>
            <p:nvPr>
              <p:custDataLst>
                <p:tags r:id="rId33"/>
              </p:custDataLst>
            </p:nvPr>
          </p:nvSpPr>
          <p:spPr>
            <a:xfrm>
              <a:off x="13563600" y="6286500"/>
              <a:ext cx="2095500" cy="46863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en-US" sz="2400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可画耀动黑-简" panose="020B0500000000000000" charset="-122"/>
                </a:rPr>
                <a:t>小米汽车</a:t>
              </a:r>
              <a:endParaRPr lang="en-US" sz="24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可画耀动黑-简" panose="020B0500000000000000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sz="24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rPr>
                <a:t>24小时订单量</a:t>
              </a:r>
              <a:endParaRPr lang="en-US" sz="2400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  <a:sym typeface="思源黑体 1" panose="020B0500000000000000" charset="-122"/>
              </a:endParaRPr>
            </a:p>
          </p:txBody>
        </p:sp>
        <p:pic>
          <p:nvPicPr>
            <p:cNvPr id="100" name="图片 99"/>
            <p:cNvPicPr/>
            <p:nvPr/>
          </p:nvPicPr>
          <p:blipFill>
            <a:blip r:embed="rId34"/>
            <a:stretch>
              <a:fillRect/>
            </a:stretch>
          </p:blipFill>
          <p:spPr>
            <a:xfrm>
              <a:off x="4495800" y="2171700"/>
              <a:ext cx="1588135" cy="158813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" name="图片 51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/>
            <a:stretch>
              <a:fillRect/>
            </a:stretch>
          </p:blipFill>
          <p:spPr>
            <a:xfrm>
              <a:off x="11563350" y="2306955"/>
              <a:ext cx="5241290" cy="2454910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6858000" y="3543300"/>
              <a:ext cx="5069840" cy="96128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indent="0" fontAlgn="auto">
                <a:lnSpc>
                  <a:spcPct val="150000"/>
                </a:lnSpc>
              </a:pPr>
              <a:r>
                <a:rPr lang="en-US" sz="2000" b="1" spc="126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</a:rPr>
                <a:t>2012年</a:t>
              </a:r>
              <a:r>
                <a:rPr lang="en-US" sz="2000" spc="126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</a:rPr>
                <a:t>启动生态链</a:t>
              </a:r>
              <a:r>
                <a:rPr lang="zh-CN" altLang="en-US" sz="2000" spc="126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</a:rPr>
                <a:t>：</a:t>
              </a:r>
              <a:r>
                <a:rPr lang="en-US" sz="2000" spc="126" dirty="0" err="1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</a:rPr>
                <a:t>智能电视、移动</a:t>
              </a:r>
              <a:endParaRPr lang="en-US" sz="2000" spc="126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</a:endParaRPr>
            </a:p>
            <a:p>
              <a:pPr indent="0" fontAlgn="auto">
                <a:lnSpc>
                  <a:spcPct val="150000"/>
                </a:lnSpc>
              </a:pPr>
              <a:r>
                <a:rPr lang="en-US" sz="2000" spc="126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</a:rPr>
                <a:t>电源、空气净化器、小米汽车SU7等</a:t>
              </a:r>
              <a:endParaRPr lang="en-US" sz="2000" spc="126" dirty="0">
                <a:solidFill>
                  <a:srgbClr val="545454"/>
                </a:solidFill>
                <a:latin typeface="微软雅黑" panose="020B0503020204020204" charset="-122"/>
                <a:ea typeface="微软雅黑" panose="020B0503020204020204" charset="-122"/>
                <a:cs typeface="思源黑体 1" panose="020B0500000000000000" charset="-122"/>
              </a:endParaRPr>
            </a:p>
          </p:txBody>
        </p:sp>
      </p:grpSp>
      <p:sp>
        <p:nvSpPr>
          <p:cNvPr id="9" name="TextBox 5"/>
          <p:cNvSpPr txBox="1"/>
          <p:nvPr>
            <p:custDataLst>
              <p:tags r:id="rId37"/>
            </p:custDataLst>
          </p:nvPr>
        </p:nvSpPr>
        <p:spPr>
          <a:xfrm>
            <a:off x="1028700" y="457200"/>
            <a:ext cx="673163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1.2小米产品</a:t>
            </a:r>
            <a:endParaRPr 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10" name="圆角矩形 9"/>
          <p:cNvSpPr/>
          <p:nvPr>
            <p:custDataLst>
              <p:tags r:id="rId38"/>
            </p:custDataLst>
          </p:nvPr>
        </p:nvSpPr>
        <p:spPr>
          <a:xfrm>
            <a:off x="71628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rgbClr val="E6ED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rgbClr val="526E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红米品牌</a:t>
            </a:r>
            <a:endParaRPr lang="zh-CN" altLang="en-US">
              <a:solidFill>
                <a:srgbClr val="526EE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圆角矩形 10"/>
          <p:cNvSpPr/>
          <p:nvPr>
            <p:custDataLst>
              <p:tags r:id="rId39"/>
            </p:custDataLst>
          </p:nvPr>
        </p:nvSpPr>
        <p:spPr>
          <a:xfrm>
            <a:off x="8839200" y="723900"/>
            <a:ext cx="1515110" cy="459105"/>
          </a:xfrm>
          <a:prstGeom prst="roundRect">
            <a:avLst>
              <a:gd name="adj" fmla="val 25449"/>
            </a:avLst>
          </a:prstGeom>
          <a:solidFill>
            <a:srgbClr val="E6ED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526EE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生态链建设</a:t>
            </a:r>
            <a:endParaRPr lang="zh-CN" altLang="en-US" dirty="0">
              <a:solidFill>
                <a:srgbClr val="526EE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圆角矩形 22"/>
          <p:cNvSpPr/>
          <p:nvPr>
            <p:custDataLst>
              <p:tags r:id="rId40"/>
            </p:custDataLst>
          </p:nvPr>
        </p:nvSpPr>
        <p:spPr>
          <a:xfrm>
            <a:off x="5486400" y="702310"/>
            <a:ext cx="1515110" cy="459105"/>
          </a:xfrm>
          <a:prstGeom prst="roundRect">
            <a:avLst>
              <a:gd name="adj" fmla="val 2544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小米手机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7"/>
          <p:cNvSpPr txBox="1"/>
          <p:nvPr>
            <p:custDataLst>
              <p:tags r:id="rId41"/>
            </p:custDataLst>
          </p:nvPr>
        </p:nvSpPr>
        <p:spPr>
          <a:xfrm>
            <a:off x="7239000" y="7912173"/>
            <a:ext cx="2150110" cy="3994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520"/>
              </a:lnSpc>
            </a:pPr>
            <a:r>
              <a:rPr lang="en-US" sz="3200" b="1" dirty="0" err="1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突破</a:t>
            </a:r>
            <a:r>
              <a:rPr lang="en-US" sz="4400" b="1" dirty="0" err="1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千万</a:t>
            </a:r>
            <a:endParaRPr lang="en-US" sz="3600" b="1" dirty="0">
              <a:solidFill>
                <a:srgbClr val="1466D3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思源黑体 1" panose="020B0500000000000000" charset="-122"/>
            </a:endParaRPr>
          </a:p>
          <a:p>
            <a:pPr>
              <a:lnSpc>
                <a:spcPts val="2520"/>
              </a:lnSpc>
            </a:pPr>
            <a:endParaRPr lang="en-US" sz="3600" b="1" dirty="0">
              <a:solidFill>
                <a:srgbClr val="1466D3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思源黑体 1" panose="020B0500000000000000" charset="-122"/>
            </a:endParaRPr>
          </a:p>
        </p:txBody>
      </p:sp>
      <p:sp>
        <p:nvSpPr>
          <p:cNvPr id="31" name="TextBox 37"/>
          <p:cNvSpPr txBox="1"/>
          <p:nvPr>
            <p:custDataLst>
              <p:tags r:id="rId42"/>
            </p:custDataLst>
          </p:nvPr>
        </p:nvSpPr>
        <p:spPr>
          <a:xfrm>
            <a:off x="10306050" y="7912173"/>
            <a:ext cx="2150110" cy="3994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520"/>
              </a:lnSpc>
            </a:pPr>
            <a:r>
              <a:rPr lang="en-US" sz="3200" b="1" dirty="0" err="1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超</a:t>
            </a:r>
            <a:r>
              <a:rPr lang="en-US" sz="4400" b="1" dirty="0" err="1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百万</a:t>
            </a:r>
            <a:endParaRPr lang="en-US" sz="4400" b="1" dirty="0">
              <a:solidFill>
                <a:srgbClr val="1466D3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思源黑体 1" panose="020B0500000000000000" charset="-122"/>
            </a:endParaRPr>
          </a:p>
          <a:p>
            <a:pPr>
              <a:lnSpc>
                <a:spcPts val="2520"/>
              </a:lnSpc>
            </a:pPr>
            <a:endParaRPr lang="en-US" sz="3600" b="1" dirty="0">
              <a:solidFill>
                <a:srgbClr val="1466D3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思源黑体 1" panose="020B0500000000000000" charset="-122"/>
            </a:endParaRPr>
          </a:p>
        </p:txBody>
      </p:sp>
      <p:sp>
        <p:nvSpPr>
          <p:cNvPr id="49" name="TextBox 37"/>
          <p:cNvSpPr txBox="1"/>
          <p:nvPr>
            <p:custDataLst>
              <p:tags r:id="rId43"/>
            </p:custDataLst>
          </p:nvPr>
        </p:nvSpPr>
        <p:spPr>
          <a:xfrm>
            <a:off x="13563600" y="7912173"/>
            <a:ext cx="2150110" cy="3994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520"/>
              </a:lnSpc>
            </a:pPr>
            <a:r>
              <a:rPr lang="en-US" sz="3200" b="1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超近</a:t>
            </a:r>
            <a:r>
              <a:rPr lang="en-US" sz="4400" b="1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9万</a:t>
            </a:r>
            <a:r>
              <a:rPr lang="en-US" sz="3200" b="1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思源黑体 1" panose="020B0500000000000000" charset="-122"/>
              </a:rPr>
              <a:t>辆</a:t>
            </a:r>
            <a:endParaRPr lang="en-US" sz="4400" b="1" dirty="0">
              <a:solidFill>
                <a:srgbClr val="1466D3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思源黑体 1" panose="020B0500000000000000" charset="-122"/>
            </a:endParaRPr>
          </a:p>
          <a:p>
            <a:pPr>
              <a:lnSpc>
                <a:spcPts val="2520"/>
              </a:lnSpc>
            </a:pPr>
            <a:endParaRPr lang="en-US" sz="3600" b="1" dirty="0">
              <a:solidFill>
                <a:srgbClr val="1466D3"/>
              </a:solidFill>
              <a:latin typeface="微软雅黑" panose="020B0503020204020204" charset="-122"/>
              <a:ea typeface="微软雅黑" panose="020B0503020204020204" charset="-122"/>
              <a:cs typeface="可画耀动黑-简" panose="020B0500000000000000" charset="-122"/>
              <a:sym typeface="思源黑体 1" panose="020B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7" grpId="0"/>
      <p:bldP spid="31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l="-13372" t="-8763" r="-16502" b="-45065"/>
            </a:stretch>
          </a:blipFill>
        </p:spPr>
      </p:sp>
      <p:sp>
        <p:nvSpPr>
          <p:cNvPr id="3" name="Freeform 3"/>
          <p:cNvSpPr/>
          <p:nvPr/>
        </p:nvSpPr>
        <p:spPr>
          <a:xfrm rot="1295584" flipV="1">
            <a:off x="9951402" y="-2805887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4" name="Freeform 4"/>
          <p:cNvSpPr/>
          <p:nvPr/>
        </p:nvSpPr>
        <p:spPr>
          <a:xfrm rot="1295584" flipV="1">
            <a:off x="-5707593" y="7349726"/>
            <a:ext cx="13085169" cy="5743161"/>
          </a:xfrm>
          <a:custGeom>
            <a:avLst/>
            <a:gdLst/>
            <a:ahLst/>
            <a:cxnLst/>
            <a:rect l="l" t="t" r="r" b="b"/>
            <a:pathLst>
              <a:path w="13085169" h="5743161">
                <a:moveTo>
                  <a:pt x="0" y="5743161"/>
                </a:moveTo>
                <a:lnTo>
                  <a:pt x="13085169" y="5743161"/>
                </a:lnTo>
                <a:lnTo>
                  <a:pt x="13085169" y="0"/>
                </a:lnTo>
                <a:lnTo>
                  <a:pt x="0" y="0"/>
                </a:lnTo>
                <a:lnTo>
                  <a:pt x="0" y="5743161"/>
                </a:lnTo>
                <a:close/>
              </a:path>
            </a:pathLst>
          </a:custGeom>
          <a:blipFill>
            <a:blip r:embed="rId2">
              <a:alphaModFix amt="94000"/>
            </a:blip>
            <a:stretch>
              <a:fillRect l="-2095" r="-20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53957" y="3005520"/>
            <a:ext cx="11380086" cy="240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35"/>
              </a:lnSpc>
            </a:pPr>
            <a:r>
              <a:rPr lang="en-US" sz="8000" spc="669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微软雅黑" panose="020B0503020204020204" charset="-122"/>
                <a:sym typeface="微软雅黑" panose="020B0503020204020204" charset="-122"/>
              </a:rPr>
              <a:t>小米商业模式剖析</a:t>
            </a:r>
            <a:endParaRPr lang="en-US" sz="13385" spc="669">
              <a:solidFill>
                <a:srgbClr val="3B64C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53957" y="5382401"/>
            <a:ext cx="11380086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小米构建 “硬件 + 互联网 + 新零售” 模式。硬件上，以手机为核心，靠性价比吸引用户；互联网方面，借 MIUI 系统，通过广告、游戏等服务变现；新零售则以线上线下结合降成本，各环节协同，打造商业生态闭环 。</a:t>
            </a:r>
            <a:endParaRPr lang="en-US" sz="18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53957" y="2203364"/>
            <a:ext cx="11380086" cy="86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5"/>
              </a:lnSpc>
              <a:spcBef>
                <a:spcPct val="0"/>
              </a:spcBef>
            </a:pPr>
            <a:r>
              <a:rPr lang="en-US" sz="4800" b="1" spc="267" dirty="0">
                <a:solidFill>
                  <a:srgbClr val="3B64C9">
                    <a:alpha val="11765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Analysis of the business model</a:t>
            </a:r>
            <a:endParaRPr lang="en-US" sz="4800" b="1" spc="267" dirty="0">
              <a:solidFill>
                <a:srgbClr val="3B64C9">
                  <a:alpha val="11765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86382" y="7347201"/>
            <a:ext cx="3315236" cy="641186"/>
            <a:chOff x="0" y="0"/>
            <a:chExt cx="1328788" cy="25699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28788" cy="256995"/>
            </a:xfrm>
            <a:custGeom>
              <a:avLst/>
              <a:gdLst/>
              <a:ahLst/>
              <a:cxnLst/>
              <a:rect l="l" t="t" r="r" b="b"/>
              <a:pathLst>
                <a:path w="1328788" h="256995">
                  <a:moveTo>
                    <a:pt x="91075" y="0"/>
                  </a:moveTo>
                  <a:lnTo>
                    <a:pt x="1237713" y="0"/>
                  </a:lnTo>
                  <a:cubicBezTo>
                    <a:pt x="1261868" y="0"/>
                    <a:pt x="1285033" y="9595"/>
                    <a:pt x="1302113" y="26675"/>
                  </a:cubicBezTo>
                  <a:cubicBezTo>
                    <a:pt x="1319193" y="43755"/>
                    <a:pt x="1328788" y="66920"/>
                    <a:pt x="1328788" y="91075"/>
                  </a:cubicBezTo>
                  <a:lnTo>
                    <a:pt x="1328788" y="165920"/>
                  </a:lnTo>
                  <a:cubicBezTo>
                    <a:pt x="1328788" y="216219"/>
                    <a:pt x="1288012" y="256995"/>
                    <a:pt x="1237713" y="256995"/>
                  </a:cubicBezTo>
                  <a:lnTo>
                    <a:pt x="91075" y="256995"/>
                  </a:lnTo>
                  <a:cubicBezTo>
                    <a:pt x="40776" y="256995"/>
                    <a:pt x="0" y="216219"/>
                    <a:pt x="0" y="165920"/>
                  </a:cubicBezTo>
                  <a:lnTo>
                    <a:pt x="0" y="91075"/>
                  </a:lnTo>
                  <a:cubicBezTo>
                    <a:pt x="0" y="40776"/>
                    <a:pt x="40776" y="0"/>
                    <a:pt x="91075" y="0"/>
                  </a:cubicBezTo>
                  <a:close/>
                </a:path>
              </a:pathLst>
            </a:custGeom>
            <a:solidFill>
              <a:srgbClr val="3B64C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28788" cy="304620"/>
            </a:xfrm>
            <a:prstGeom prst="rect">
              <a:avLst/>
            </a:prstGeom>
          </p:spPr>
          <p:txBody>
            <a:bodyPr lIns="33381" tIns="33381" rIns="33381" bIns="33381" rtlCol="0" anchor="ctr"/>
            <a:lstStyle/>
            <a:p>
              <a:pPr algn="ctr">
                <a:lnSpc>
                  <a:spcPts val="3660"/>
                </a:lnSpc>
              </a:pPr>
              <a:endParaRPr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486382" y="7386686"/>
            <a:ext cx="3315236" cy="50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85"/>
              </a:lnSpc>
              <a:spcBef>
                <a:spcPct val="0"/>
              </a:spcBef>
            </a:pPr>
            <a:r>
              <a:rPr lang="en-US" sz="2990" spc="149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2990" spc="149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2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13372" t="-8763" r="-16502" b="-45065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1779464" flipH="1" flipV="1">
            <a:off x="14093795" y="6832486"/>
            <a:ext cx="10494451" cy="5278363"/>
          </a:xfrm>
          <a:custGeom>
            <a:avLst/>
            <a:gdLst/>
            <a:ahLst/>
            <a:cxnLst/>
            <a:rect l="l" t="t" r="r" b="b"/>
            <a:pathLst>
              <a:path w="10494451" h="5278363">
                <a:moveTo>
                  <a:pt x="10494451" y="5278363"/>
                </a:moveTo>
                <a:lnTo>
                  <a:pt x="0" y="5278363"/>
                </a:lnTo>
                <a:lnTo>
                  <a:pt x="0" y="0"/>
                </a:lnTo>
                <a:lnTo>
                  <a:pt x="10494451" y="0"/>
                </a:lnTo>
                <a:lnTo>
                  <a:pt x="10494451" y="5278363"/>
                </a:lnTo>
                <a:close/>
              </a:path>
            </a:pathLst>
          </a:custGeom>
          <a:blipFill>
            <a:blip r:embed="rId3">
              <a:alphaModFix amt="94000"/>
            </a:blip>
            <a:stretch>
              <a:fillRect l="-2401" r="-16997"/>
            </a:stretch>
          </a:blipFill>
        </p:spPr>
      </p:sp>
      <p:sp>
        <p:nvSpPr>
          <p:cNvPr id="4" name="Freeform 4"/>
          <p:cNvSpPr/>
          <p:nvPr/>
        </p:nvSpPr>
        <p:spPr>
          <a:xfrm rot="10060989">
            <a:off x="-6126808" y="-3194497"/>
            <a:ext cx="17412058" cy="4723021"/>
          </a:xfrm>
          <a:custGeom>
            <a:avLst/>
            <a:gdLst/>
            <a:ahLst/>
            <a:cxnLst/>
            <a:rect l="l" t="t" r="r" b="b"/>
            <a:pathLst>
              <a:path w="17412058" h="4723021">
                <a:moveTo>
                  <a:pt x="0" y="0"/>
                </a:moveTo>
                <a:lnTo>
                  <a:pt x="17412059" y="0"/>
                </a:lnTo>
                <a:lnTo>
                  <a:pt x="17412059" y="4723021"/>
                </a:lnTo>
                <a:lnTo>
                  <a:pt x="0" y="4723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7" name="组合 36"/>
          <p:cNvGrpSpPr/>
          <p:nvPr/>
        </p:nvGrpSpPr>
        <p:grpSpPr>
          <a:xfrm>
            <a:off x="1820944" y="6887426"/>
            <a:ext cx="14856061" cy="2054009"/>
            <a:chOff x="1820944" y="6887426"/>
            <a:chExt cx="14856061" cy="2054009"/>
          </a:xfrm>
        </p:grpSpPr>
        <p:grpSp>
          <p:nvGrpSpPr>
            <p:cNvPr id="5" name="Group 5"/>
            <p:cNvGrpSpPr/>
            <p:nvPr/>
          </p:nvGrpSpPr>
          <p:grpSpPr>
            <a:xfrm>
              <a:off x="1821180" y="7040880"/>
              <a:ext cx="14855825" cy="1900555"/>
              <a:chOff x="0" y="0"/>
              <a:chExt cx="4220329" cy="500514"/>
            </a:xfrm>
          </p:grpSpPr>
          <p:sp>
            <p:nvSpPr>
              <p:cNvPr id="6" name="Freeform 6"/>
              <p:cNvSpPr/>
              <p:nvPr>
                <p:custDataLst>
                  <p:tags r:id="rId5"/>
                </p:custDataLst>
              </p:nvPr>
            </p:nvSpPr>
            <p:spPr>
              <a:xfrm>
                <a:off x="0" y="0"/>
                <a:ext cx="4220329" cy="500514"/>
              </a:xfrm>
              <a:custGeom>
                <a:avLst/>
                <a:gdLst/>
                <a:ahLst/>
                <a:cxnLst/>
                <a:rect l="l" t="t" r="r" b="b"/>
                <a:pathLst>
                  <a:path w="4220329" h="500514">
                    <a:moveTo>
                      <a:pt x="8697" y="0"/>
                    </a:moveTo>
                    <a:lnTo>
                      <a:pt x="4211632" y="0"/>
                    </a:lnTo>
                    <a:cubicBezTo>
                      <a:pt x="4213939" y="0"/>
                      <a:pt x="4216151" y="916"/>
                      <a:pt x="4217782" y="2547"/>
                    </a:cubicBezTo>
                    <a:cubicBezTo>
                      <a:pt x="4219413" y="4178"/>
                      <a:pt x="4220329" y="6390"/>
                      <a:pt x="4220329" y="8697"/>
                    </a:cubicBezTo>
                    <a:lnTo>
                      <a:pt x="4220329" y="491817"/>
                    </a:lnTo>
                    <a:cubicBezTo>
                      <a:pt x="4220329" y="496620"/>
                      <a:pt x="4216436" y="500514"/>
                      <a:pt x="4211632" y="500514"/>
                    </a:cubicBezTo>
                    <a:lnTo>
                      <a:pt x="8697" y="500514"/>
                    </a:lnTo>
                    <a:cubicBezTo>
                      <a:pt x="3894" y="500514"/>
                      <a:pt x="0" y="496620"/>
                      <a:pt x="0" y="491817"/>
                    </a:cubicBezTo>
                    <a:lnTo>
                      <a:pt x="0" y="8697"/>
                    </a:lnTo>
                    <a:cubicBezTo>
                      <a:pt x="0" y="3894"/>
                      <a:pt x="3894" y="0"/>
                      <a:pt x="8697" y="0"/>
                    </a:cubicBezTo>
                    <a:close/>
                  </a:path>
                </a:pathLst>
              </a:custGeom>
              <a:solidFill>
                <a:srgbClr val="EBEBEB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2" name="TextBox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0" y="-38100"/>
                <a:ext cx="4220329" cy="5386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820944" y="6887426"/>
              <a:ext cx="2282452" cy="2053926"/>
              <a:chOff x="0" y="0"/>
              <a:chExt cx="601140" cy="540952"/>
            </a:xfrm>
          </p:grpSpPr>
          <p:sp>
            <p:nvSpPr>
              <p:cNvPr id="9" name="Freeform 9"/>
              <p:cNvSpPr/>
              <p:nvPr>
                <p:custDataLst>
                  <p:tags r:id="rId7"/>
                </p:custDataLst>
              </p:nvPr>
            </p:nvSpPr>
            <p:spPr>
              <a:xfrm>
                <a:off x="0" y="0"/>
                <a:ext cx="601140" cy="540952"/>
              </a:xfrm>
              <a:custGeom>
                <a:avLst/>
                <a:gdLst/>
                <a:ahLst/>
                <a:cxnLst/>
                <a:rect l="l" t="t" r="r" b="b"/>
                <a:pathLst>
                  <a:path w="601140" h="540952">
                    <a:moveTo>
                      <a:pt x="44095" y="0"/>
                    </a:moveTo>
                    <a:lnTo>
                      <a:pt x="557045" y="0"/>
                    </a:lnTo>
                    <a:cubicBezTo>
                      <a:pt x="581398" y="0"/>
                      <a:pt x="601140" y="19742"/>
                      <a:pt x="601140" y="44095"/>
                    </a:cubicBezTo>
                    <a:lnTo>
                      <a:pt x="601140" y="496857"/>
                    </a:lnTo>
                    <a:cubicBezTo>
                      <a:pt x="601140" y="508551"/>
                      <a:pt x="596494" y="519767"/>
                      <a:pt x="588225" y="528037"/>
                    </a:cubicBezTo>
                    <a:cubicBezTo>
                      <a:pt x="579955" y="536306"/>
                      <a:pt x="568739" y="540952"/>
                      <a:pt x="557045" y="540952"/>
                    </a:cubicBezTo>
                    <a:lnTo>
                      <a:pt x="44095" y="540952"/>
                    </a:lnTo>
                    <a:cubicBezTo>
                      <a:pt x="32400" y="540952"/>
                      <a:pt x="21185" y="536306"/>
                      <a:pt x="12915" y="528037"/>
                    </a:cubicBezTo>
                    <a:cubicBezTo>
                      <a:pt x="4646" y="519767"/>
                      <a:pt x="0" y="508551"/>
                      <a:pt x="0" y="496857"/>
                    </a:cubicBezTo>
                    <a:lnTo>
                      <a:pt x="0" y="44095"/>
                    </a:lnTo>
                    <a:cubicBezTo>
                      <a:pt x="0" y="32400"/>
                      <a:pt x="4646" y="21185"/>
                      <a:pt x="12915" y="12915"/>
                    </a:cubicBezTo>
                    <a:cubicBezTo>
                      <a:pt x="21185" y="4646"/>
                      <a:pt x="32400" y="0"/>
                      <a:pt x="4409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ABDCFF">
                      <a:alpha val="100000"/>
                    </a:srgbClr>
                  </a:gs>
                  <a:gs pos="50000">
                    <a:srgbClr val="139DFF">
                      <a:alpha val="100000"/>
                    </a:srgbClr>
                  </a:gs>
                  <a:gs pos="100000">
                    <a:srgbClr val="139DFF">
                      <a:alpha val="100000"/>
                    </a:srgbClr>
                  </a:gs>
                </a:gsLst>
                <a:lin ang="27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id="10" name="TextBox 1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0" y="-38100"/>
                <a:ext cx="601140" cy="5790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820944" y="7174672"/>
              <a:ext cx="2282452" cy="1477081"/>
              <a:chOff x="0" y="0"/>
              <a:chExt cx="3043270" cy="1969440"/>
            </a:xfrm>
          </p:grpSpPr>
          <p:sp>
            <p:nvSpPr>
              <p:cNvPr id="16" name="Freeform 16"/>
              <p:cNvSpPr/>
              <p:nvPr>
                <p:custDataLst>
                  <p:tags r:id="rId9"/>
                </p:custDataLst>
              </p:nvPr>
            </p:nvSpPr>
            <p:spPr>
              <a:xfrm>
                <a:off x="907868" y="0"/>
                <a:ext cx="1227533" cy="1220837"/>
              </a:xfrm>
              <a:custGeom>
                <a:avLst/>
                <a:gdLst/>
                <a:ahLst/>
                <a:cxnLst/>
                <a:rect l="l" t="t" r="r" b="b"/>
                <a:pathLst>
                  <a:path w="1227533" h="1220837">
                    <a:moveTo>
                      <a:pt x="0" y="0"/>
                    </a:moveTo>
                    <a:lnTo>
                      <a:pt x="1227533" y="0"/>
                    </a:lnTo>
                    <a:lnTo>
                      <a:pt x="1227533" y="1220837"/>
                    </a:lnTo>
                    <a:lnTo>
                      <a:pt x="0" y="122083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a:blipFill>
            </p:spPr>
          </p:sp>
          <p:sp>
            <p:nvSpPr>
              <p:cNvPr id="17" name="TextBox 1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0" y="1309003"/>
                <a:ext cx="3043270" cy="6604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4200"/>
                  </a:lnSpc>
                </a:pPr>
                <a:r>
                  <a:rPr lang="zh-CN" altLang="en-US" sz="3000" b="1" dirty="0">
                    <a:solidFill>
                      <a:srgbClr val="FFFFFF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cs typeface="可画耀动黑-简" panose="020B0500000000000000" charset="-122"/>
                    <a:sym typeface="可画耀动黑-简" panose="020B0500000000000000" charset="-122"/>
                  </a:rPr>
                  <a:t>“铁人三项”</a:t>
                </a:r>
                <a:endParaRPr lang="zh-CN" altLang="en-US" sz="3000" b="1" dirty="0">
                  <a:solidFill>
                    <a:srgbClr val="FFFFFF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可画耀动黑-简" panose="020B0500000000000000" charset="-122"/>
                  <a:sym typeface="可画耀动黑-简" panose="020B0500000000000000" charset="-122"/>
                </a:endParaRPr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658345" y="7261384"/>
              <a:ext cx="4627245" cy="1433830"/>
              <a:chOff x="0" y="-66675"/>
              <a:chExt cx="6169661" cy="1911773"/>
            </a:xfrm>
          </p:grpSpPr>
          <p:sp>
            <p:nvSpPr>
              <p:cNvPr id="31" name="TextBox 31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0" y="-66675"/>
                <a:ext cx="6168815" cy="143594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4200"/>
                  </a:lnSpc>
                </a:pPr>
                <a:r>
                  <a:rPr lang="en-US" sz="3000">
                    <a:solidFill>
                      <a:srgbClr val="1466D3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可画耀动黑-简" panose="020B0500000000000000" charset="-122"/>
                  </a:rPr>
                  <a:t>小米以</a:t>
                </a:r>
                <a:endParaRPr lang="en-US" sz="300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可画耀动黑-简" panose="020B0500000000000000" charset="-122"/>
                </a:endParaRPr>
              </a:p>
              <a:p>
                <a:pPr algn="r">
                  <a:lnSpc>
                    <a:spcPts val="4200"/>
                  </a:lnSpc>
                </a:pPr>
                <a:r>
                  <a:rPr lang="en-US" sz="3000">
                    <a:solidFill>
                      <a:srgbClr val="1466D3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可画耀动黑-简" panose="020B0500000000000000" charset="-122"/>
                  </a:rPr>
                  <a:t>“铁人三项”模式为核心</a:t>
                </a:r>
                <a:endParaRPr lang="en-US" sz="300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可画耀动黑-简" panose="020B0500000000000000" charset="-122"/>
                </a:endParaRPr>
              </a:p>
            </p:txBody>
          </p:sp>
          <p:sp>
            <p:nvSpPr>
              <p:cNvPr id="32" name="TextBox 3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101600" y="1438698"/>
                <a:ext cx="6068061" cy="406400"/>
              </a:xfrm>
              <a:prstGeom prst="rect">
                <a:avLst/>
              </a:prstGeom>
            </p:spPr>
            <p:txBody>
              <a:bodyPr lIns="0" tIns="0" rIns="0" bIns="0" rtlCol="0" anchor="t">
                <a:noAutofit/>
              </a:bodyPr>
              <a:lstStyle/>
              <a:p>
                <a:pPr algn="r">
                  <a:lnSpc>
                    <a:spcPts val="2520"/>
                  </a:lnSpc>
                </a:pPr>
                <a:r>
                  <a:rPr lang="en-US" sz="2000" dirty="0" err="1">
                    <a:solidFill>
                      <a:srgbClr val="545454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1" panose="020B0500000000000000" charset="-122"/>
                    <a:sym typeface="思源黑体 1" panose="020B0500000000000000" charset="-122"/>
                  </a:rPr>
                  <a:t>三者协同，构建独特商业生态</a:t>
                </a:r>
                <a:endParaRPr lang="en-US" sz="2000" dirty="0">
                  <a:solidFill>
                    <a:srgbClr val="545454"/>
                  </a:solidFill>
                  <a:latin typeface="微软雅黑" panose="020B0503020204020204" charset="-122"/>
                  <a:ea typeface="微软雅黑" panose="020B0503020204020204" charset="-122"/>
                  <a:cs typeface="思源黑体 1" panose="020B0500000000000000" charset="-122"/>
                  <a:sym typeface="思源黑体 1" panose="020B0500000000000000" charset="-122"/>
                </a:endParaRPr>
              </a:p>
            </p:txBody>
          </p:sp>
        </p:grpSp>
        <p:sp>
          <p:nvSpPr>
            <p:cNvPr id="34" name="TextBox 34"/>
            <p:cNvSpPr txBox="1"/>
            <p:nvPr>
              <p:custDataLst>
                <p:tags r:id="rId15"/>
              </p:custDataLst>
            </p:nvPr>
          </p:nvSpPr>
          <p:spPr>
            <a:xfrm>
              <a:off x="3933190" y="7151370"/>
              <a:ext cx="2442210" cy="1079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70"/>
                </a:lnSpc>
              </a:pPr>
              <a:r>
                <a:rPr lang="zh-CN" altLang="en-US" sz="4800" b="1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硬件</a:t>
              </a:r>
              <a:endParaRPr lang="zh-CN" altLang="en-US" sz="4800" b="1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36" name="AutoShape 36"/>
            <p:cNvSpPr/>
            <p:nvPr>
              <p:custDataLst>
                <p:tags r:id="rId16"/>
              </p:custDataLst>
            </p:nvPr>
          </p:nvSpPr>
          <p:spPr>
            <a:xfrm flipV="1">
              <a:off x="6360058" y="7529041"/>
              <a:ext cx="0" cy="862002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TextBox 38"/>
            <p:cNvSpPr txBox="1"/>
            <p:nvPr>
              <p:custDataLst>
                <p:tags r:id="rId17"/>
              </p:custDataLst>
            </p:nvPr>
          </p:nvSpPr>
          <p:spPr>
            <a:xfrm>
              <a:off x="6625590" y="7174865"/>
              <a:ext cx="2442210" cy="1079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70"/>
                </a:lnSpc>
              </a:pPr>
              <a:r>
                <a:rPr lang="zh-CN" altLang="en-US" sz="4800" b="1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新零售</a:t>
              </a:r>
              <a:endParaRPr lang="zh-CN" altLang="en-US" sz="6905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  <p:sp>
          <p:nvSpPr>
            <p:cNvPr id="40" name="AutoShape 40"/>
            <p:cNvSpPr/>
            <p:nvPr>
              <p:custDataLst>
                <p:tags r:id="rId18"/>
              </p:custDataLst>
            </p:nvPr>
          </p:nvSpPr>
          <p:spPr>
            <a:xfrm flipV="1">
              <a:off x="9372408" y="7528406"/>
              <a:ext cx="0" cy="862002"/>
            </a:xfrm>
            <a:prstGeom prst="line">
              <a:avLst/>
            </a:prstGeom>
            <a:ln w="19050" cap="flat">
              <a:solidFill>
                <a:srgbClr val="73737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TextBox 42"/>
            <p:cNvSpPr txBox="1"/>
            <p:nvPr>
              <p:custDataLst>
                <p:tags r:id="rId19"/>
              </p:custDataLst>
            </p:nvPr>
          </p:nvSpPr>
          <p:spPr>
            <a:xfrm>
              <a:off x="9677400" y="7174865"/>
              <a:ext cx="2442210" cy="1079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70"/>
                </a:lnSpc>
              </a:pPr>
              <a:r>
                <a:rPr lang="zh-CN" altLang="en-US" sz="4800" b="1" dirty="0">
                  <a:solidFill>
                    <a:srgbClr val="1466D3"/>
                  </a:solidFill>
                  <a:latin typeface="微软雅黑" panose="020B0503020204020204" charset="-122"/>
                  <a:ea typeface="微软雅黑" panose="020B0503020204020204" charset="-122"/>
                  <a:cs typeface="可画耀动黑-简" panose="020B0500000000000000" charset="-122"/>
                  <a:sym typeface="可画耀动黑-简" panose="020B0500000000000000" charset="-122"/>
                </a:rPr>
                <a:t>互联网</a:t>
              </a:r>
              <a:endParaRPr lang="zh-CN" altLang="en-US" sz="6905" dirty="0">
                <a:solidFill>
                  <a:srgbClr val="1466D3"/>
                </a:solidFill>
                <a:latin typeface="微软雅黑" panose="020B0503020204020204" charset="-122"/>
                <a:ea typeface="微软雅黑" panose="020B0503020204020204" charset="-122"/>
                <a:cs typeface="可画耀动黑-简" panose="020B0500000000000000" charset="-122"/>
                <a:sym typeface="可画耀动黑-简" panose="020B0500000000000000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12545" y="2407920"/>
            <a:ext cx="4072572" cy="3753168"/>
            <a:chOff x="1312545" y="2407920"/>
            <a:chExt cx="4072572" cy="3753168"/>
          </a:xfrm>
        </p:grpSpPr>
        <p:sp>
          <p:nvSpPr>
            <p:cNvPr id="12" name="任意多边形 11"/>
            <p:cNvSpPr/>
            <p:nvPr/>
          </p:nvSpPr>
          <p:spPr>
            <a:xfrm rot="5640000">
              <a:off x="2524125" y="3300095"/>
              <a:ext cx="3707130" cy="2014855"/>
            </a:xfrm>
            <a:custGeom>
              <a:avLst/>
              <a:gdLst>
                <a:gd name="connsiteX0" fmla="*/ 0 w 8025"/>
                <a:gd name="connsiteY0" fmla="*/ 4084 h 4364"/>
                <a:gd name="connsiteX1" fmla="*/ 4025 w 8025"/>
                <a:gd name="connsiteY1" fmla="*/ 0 h 4364"/>
                <a:gd name="connsiteX2" fmla="*/ 8025 w 8025"/>
                <a:gd name="connsiteY2" fmla="*/ 3595 h 4364"/>
                <a:gd name="connsiteX3" fmla="*/ 7728 w 8025"/>
                <a:gd name="connsiteY3" fmla="*/ 3929 h 4364"/>
                <a:gd name="connsiteX4" fmla="*/ 7370 w 8025"/>
                <a:gd name="connsiteY4" fmla="*/ 3622 h 4364"/>
                <a:gd name="connsiteX5" fmla="*/ 4025 w 8025"/>
                <a:gd name="connsiteY5" fmla="*/ 643 h 4364"/>
                <a:gd name="connsiteX6" fmla="*/ 642 w 8025"/>
                <a:gd name="connsiteY6" fmla="*/ 4016 h 4364"/>
                <a:gd name="connsiteX7" fmla="*/ 300 w 8025"/>
                <a:gd name="connsiteY7" fmla="*/ 4364 h 4364"/>
                <a:gd name="connsiteX8" fmla="*/ 0 w 8025"/>
                <a:gd name="connsiteY8" fmla="*/ 4084 h 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" h="4364">
                  <a:moveTo>
                    <a:pt x="0" y="4084"/>
                  </a:moveTo>
                  <a:cubicBezTo>
                    <a:pt x="-4" y="1738"/>
                    <a:pt x="1802" y="0"/>
                    <a:pt x="4025" y="0"/>
                  </a:cubicBezTo>
                  <a:cubicBezTo>
                    <a:pt x="6214" y="0"/>
                    <a:pt x="7858" y="1669"/>
                    <a:pt x="8025" y="3595"/>
                  </a:cubicBezTo>
                  <a:cubicBezTo>
                    <a:pt x="7993" y="3784"/>
                    <a:pt x="7980" y="3881"/>
                    <a:pt x="7728" y="3929"/>
                  </a:cubicBezTo>
                  <a:cubicBezTo>
                    <a:pt x="7394" y="3919"/>
                    <a:pt x="7428" y="3751"/>
                    <a:pt x="7370" y="3622"/>
                  </a:cubicBezTo>
                  <a:cubicBezTo>
                    <a:pt x="7172" y="2078"/>
                    <a:pt x="5865" y="643"/>
                    <a:pt x="4025" y="643"/>
                  </a:cubicBezTo>
                  <a:cubicBezTo>
                    <a:pt x="2155" y="643"/>
                    <a:pt x="654" y="2141"/>
                    <a:pt x="642" y="4016"/>
                  </a:cubicBezTo>
                  <a:cubicBezTo>
                    <a:pt x="640" y="4240"/>
                    <a:pt x="453" y="4326"/>
                    <a:pt x="300" y="4364"/>
                  </a:cubicBezTo>
                  <a:cubicBezTo>
                    <a:pt x="99" y="4323"/>
                    <a:pt x="31" y="4245"/>
                    <a:pt x="0" y="4084"/>
                  </a:cubicBezTo>
                  <a:close/>
                </a:path>
              </a:pathLst>
            </a:custGeom>
            <a:solidFill>
              <a:srgbClr val="E33122"/>
            </a:solidFill>
            <a:ln>
              <a:solidFill>
                <a:srgbClr val="E3312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20"/>
              </p:custDataLst>
            </p:nvPr>
          </p:nvSpPr>
          <p:spPr>
            <a:xfrm rot="12420000">
              <a:off x="1312545" y="3971290"/>
              <a:ext cx="2519045" cy="1758950"/>
            </a:xfrm>
            <a:custGeom>
              <a:avLst/>
              <a:gdLst>
                <a:gd name="connsiteX0" fmla="*/ 240 w 5455"/>
                <a:gd name="connsiteY0" fmla="*/ 174 h 3807"/>
                <a:gd name="connsiteX1" fmla="*/ 1445 w 5455"/>
                <a:gd name="connsiteY1" fmla="*/ 0 h 3807"/>
                <a:gd name="connsiteX2" fmla="*/ 5455 w 5455"/>
                <a:gd name="connsiteY2" fmla="*/ 3548 h 3807"/>
                <a:gd name="connsiteX3" fmla="*/ 5153 w 5455"/>
                <a:gd name="connsiteY3" fmla="*/ 3807 h 3807"/>
                <a:gd name="connsiteX4" fmla="*/ 4800 w 5455"/>
                <a:gd name="connsiteY4" fmla="*/ 3634 h 3807"/>
                <a:gd name="connsiteX5" fmla="*/ 1444 w 5455"/>
                <a:gd name="connsiteY5" fmla="*/ 640 h 3807"/>
                <a:gd name="connsiteX6" fmla="*/ 433 w 5455"/>
                <a:gd name="connsiteY6" fmla="*/ 797 h 3807"/>
                <a:gd name="connsiteX7" fmla="*/ 22 w 5455"/>
                <a:gd name="connsiteY7" fmla="*/ 599 h 3807"/>
                <a:gd name="connsiteX8" fmla="*/ 240 w 5455"/>
                <a:gd name="connsiteY8" fmla="*/ 174 h 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5" h="3807">
                  <a:moveTo>
                    <a:pt x="240" y="174"/>
                  </a:moveTo>
                  <a:cubicBezTo>
                    <a:pt x="800" y="25"/>
                    <a:pt x="861" y="0"/>
                    <a:pt x="1445" y="0"/>
                  </a:cubicBezTo>
                  <a:cubicBezTo>
                    <a:pt x="3634" y="0"/>
                    <a:pt x="5192" y="1552"/>
                    <a:pt x="5455" y="3548"/>
                  </a:cubicBezTo>
                  <a:cubicBezTo>
                    <a:pt x="5395" y="3726"/>
                    <a:pt x="5323" y="3758"/>
                    <a:pt x="5153" y="3807"/>
                  </a:cubicBezTo>
                  <a:cubicBezTo>
                    <a:pt x="4980" y="3798"/>
                    <a:pt x="4940" y="3823"/>
                    <a:pt x="4800" y="3634"/>
                  </a:cubicBezTo>
                  <a:cubicBezTo>
                    <a:pt x="4644" y="2054"/>
                    <a:pt x="3284" y="640"/>
                    <a:pt x="1444" y="640"/>
                  </a:cubicBezTo>
                  <a:cubicBezTo>
                    <a:pt x="952" y="640"/>
                    <a:pt x="899" y="687"/>
                    <a:pt x="433" y="797"/>
                  </a:cubicBezTo>
                  <a:cubicBezTo>
                    <a:pt x="238" y="802"/>
                    <a:pt x="129" y="772"/>
                    <a:pt x="22" y="599"/>
                  </a:cubicBezTo>
                  <a:cubicBezTo>
                    <a:pt x="-51" y="430"/>
                    <a:pt x="66" y="267"/>
                    <a:pt x="240" y="174"/>
                  </a:cubicBezTo>
                  <a:close/>
                </a:path>
              </a:pathLst>
            </a:custGeom>
            <a:solidFill>
              <a:srgbClr val="EDAE3F"/>
            </a:solidFill>
            <a:ln>
              <a:solidFill>
                <a:srgbClr val="EDAE3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任意多边形 13"/>
            <p:cNvSpPr/>
            <p:nvPr>
              <p:custDataLst>
                <p:tags r:id="rId21"/>
              </p:custDataLst>
            </p:nvPr>
          </p:nvSpPr>
          <p:spPr>
            <a:xfrm rot="14940000">
              <a:off x="2037080" y="2520950"/>
              <a:ext cx="676910" cy="1126490"/>
            </a:xfrm>
            <a:custGeom>
              <a:avLst/>
              <a:gdLst>
                <a:gd name="connsiteX0" fmla="*/ 530 w 1466"/>
                <a:gd name="connsiteY0" fmla="*/ 50 h 2440"/>
                <a:gd name="connsiteX1" fmla="*/ 1466 w 1466"/>
                <a:gd name="connsiteY1" fmla="*/ 2171 h 2440"/>
                <a:gd name="connsiteX2" fmla="*/ 1217 w 1466"/>
                <a:gd name="connsiteY2" fmla="*/ 2436 h 2440"/>
                <a:gd name="connsiteX3" fmla="*/ 824 w 1466"/>
                <a:gd name="connsiteY3" fmla="*/ 2312 h 2440"/>
                <a:gd name="connsiteX4" fmla="*/ 0 w 1466"/>
                <a:gd name="connsiteY4" fmla="*/ 425 h 2440"/>
                <a:gd name="connsiteX5" fmla="*/ 154 w 1466"/>
                <a:gd name="connsiteY5" fmla="*/ 65 h 2440"/>
                <a:gd name="connsiteX6" fmla="*/ 530 w 1466"/>
                <a:gd name="connsiteY6" fmla="*/ 50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6" h="2440">
                  <a:moveTo>
                    <a:pt x="530" y="50"/>
                  </a:moveTo>
                  <a:cubicBezTo>
                    <a:pt x="1066" y="690"/>
                    <a:pt x="1398" y="1426"/>
                    <a:pt x="1466" y="2171"/>
                  </a:cubicBezTo>
                  <a:cubicBezTo>
                    <a:pt x="1425" y="2285"/>
                    <a:pt x="1374" y="2410"/>
                    <a:pt x="1217" y="2436"/>
                  </a:cubicBezTo>
                  <a:cubicBezTo>
                    <a:pt x="1061" y="2458"/>
                    <a:pt x="934" y="2402"/>
                    <a:pt x="824" y="2312"/>
                  </a:cubicBezTo>
                  <a:cubicBezTo>
                    <a:pt x="765" y="1859"/>
                    <a:pt x="534" y="1007"/>
                    <a:pt x="0" y="425"/>
                  </a:cubicBezTo>
                  <a:cubicBezTo>
                    <a:pt x="3" y="255"/>
                    <a:pt x="44" y="190"/>
                    <a:pt x="154" y="65"/>
                  </a:cubicBezTo>
                  <a:cubicBezTo>
                    <a:pt x="307" y="-22"/>
                    <a:pt x="385" y="-15"/>
                    <a:pt x="530" y="50"/>
                  </a:cubicBezTo>
                  <a:close/>
                </a:path>
              </a:pathLst>
            </a:custGeom>
            <a:solidFill>
              <a:srgbClr val="72D4C9"/>
            </a:solidFill>
            <a:ln>
              <a:solidFill>
                <a:srgbClr val="72D4C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任意多边形 17"/>
            <p:cNvSpPr/>
            <p:nvPr>
              <p:custDataLst>
                <p:tags r:id="rId22"/>
              </p:custDataLst>
            </p:nvPr>
          </p:nvSpPr>
          <p:spPr>
            <a:xfrm rot="16200000">
              <a:off x="2963545" y="2303145"/>
              <a:ext cx="386715" cy="596265"/>
            </a:xfrm>
            <a:custGeom>
              <a:avLst/>
              <a:gdLst>
                <a:gd name="connsiteX0" fmla="*/ 627 w 837"/>
                <a:gd name="connsiteY0" fmla="*/ 103 h 1291"/>
                <a:gd name="connsiteX1" fmla="*/ 837 w 837"/>
                <a:gd name="connsiteY1" fmla="*/ 1038 h 1291"/>
                <a:gd name="connsiteX2" fmla="*/ 552 w 837"/>
                <a:gd name="connsiteY2" fmla="*/ 1290 h 1291"/>
                <a:gd name="connsiteX3" fmla="*/ 197 w 837"/>
                <a:gd name="connsiteY3" fmla="*/ 1145 h 1291"/>
                <a:gd name="connsiteX4" fmla="*/ 0 w 837"/>
                <a:gd name="connsiteY4" fmla="*/ 275 h 1291"/>
                <a:gd name="connsiteX5" fmla="*/ 245 w 837"/>
                <a:gd name="connsiteY5" fmla="*/ 3 h 1291"/>
                <a:gd name="connsiteX6" fmla="*/ 627 w 837"/>
                <a:gd name="connsiteY6" fmla="*/ 103 h 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37" h="1291">
                  <a:moveTo>
                    <a:pt x="627" y="103"/>
                  </a:moveTo>
                  <a:cubicBezTo>
                    <a:pt x="830" y="568"/>
                    <a:pt x="815" y="805"/>
                    <a:pt x="837" y="1038"/>
                  </a:cubicBezTo>
                  <a:cubicBezTo>
                    <a:pt x="777" y="1185"/>
                    <a:pt x="762" y="1228"/>
                    <a:pt x="552" y="1290"/>
                  </a:cubicBezTo>
                  <a:cubicBezTo>
                    <a:pt x="345" y="1300"/>
                    <a:pt x="237" y="1260"/>
                    <a:pt x="197" y="1145"/>
                  </a:cubicBezTo>
                  <a:cubicBezTo>
                    <a:pt x="107" y="600"/>
                    <a:pt x="155" y="808"/>
                    <a:pt x="0" y="275"/>
                  </a:cubicBezTo>
                  <a:cubicBezTo>
                    <a:pt x="67" y="123"/>
                    <a:pt x="92" y="68"/>
                    <a:pt x="245" y="3"/>
                  </a:cubicBezTo>
                  <a:cubicBezTo>
                    <a:pt x="458" y="-7"/>
                    <a:pt x="512" y="5"/>
                    <a:pt x="627" y="103"/>
                  </a:cubicBezTo>
                  <a:close/>
                </a:path>
              </a:pathLst>
            </a:custGeom>
            <a:solidFill>
              <a:srgbClr val="526EEB"/>
            </a:solidFill>
            <a:ln>
              <a:solidFill>
                <a:srgbClr val="526EE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218690" y="3769995"/>
            <a:ext cx="262128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2710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亿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ctr"/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（人民币）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080760" y="2101715"/>
            <a:ext cx="10303510" cy="4108585"/>
            <a:chOff x="6080760" y="2101715"/>
            <a:chExt cx="10303510" cy="4108585"/>
          </a:xfrm>
        </p:grpSpPr>
        <p:sp>
          <p:nvSpPr>
            <p:cNvPr id="25" name="圆角矩形 24"/>
            <p:cNvSpPr/>
            <p:nvPr/>
          </p:nvSpPr>
          <p:spPr>
            <a:xfrm>
              <a:off x="6080760" y="2833870"/>
              <a:ext cx="10303510" cy="6858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表格 20"/>
            <p:cNvGraphicFramePr/>
            <p:nvPr/>
          </p:nvGraphicFramePr>
          <p:xfrm>
            <a:off x="6172200" y="2718300"/>
            <a:ext cx="10080270" cy="349200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5760000"/>
                  <a:gridCol w="2160000"/>
                  <a:gridCol w="2160270"/>
                </a:tblGrid>
                <a:tr h="900000">
                  <a:tc>
                    <a:txBody>
                      <a:bodyPr/>
                      <a:lstStyle/>
                      <a:p>
                        <a:pPr algn="l">
                          <a:buNone/>
                        </a:pPr>
                        <a:r>
                          <a:rPr lang="en-US" altLang="zh-CN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rPr>
                          <a:t>    </a:t>
                        </a:r>
                        <a:r>
                          <a: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rPr>
                          <a:t>名称</a:t>
                        </a:r>
                        <a:endParaRPr lang="zh-CN" altLang="en-US" sz="2400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rPr>
                          <a:t>营收</a:t>
                        </a:r>
                        <a:r>
                          <a:rPr lang="en-US" altLang="zh-CN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rPr>
                          <a:t>(</a:t>
                        </a:r>
                        <a:r>
                          <a: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rPr>
                          <a:t>人民币</a:t>
                        </a:r>
                        <a:r>
                          <a:rPr lang="en-US" altLang="zh-CN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  <a:cs typeface="微软雅黑" panose="020B0503020204020204" charset="-122"/>
                          </a:rPr>
                          <a:t>)</a:t>
                        </a:r>
                        <a:endParaRPr lang="en-US" altLang="zh-CN" sz="2400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zh-CN" altLang="en-US" sz="2400" b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微软雅黑" panose="020B0503020204020204" charset="-122"/>
                            <a:ea typeface="微软雅黑" panose="020B0503020204020204" charset="-122"/>
                          </a:rPr>
                          <a:t>占比</a:t>
                        </a:r>
                        <a:endParaRPr lang="en-US" altLang="zh-CN" sz="2400" b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648000">
                  <a:tc>
                    <a:txBody>
                      <a:bodyPr/>
                      <a:lstStyle/>
                      <a:p>
                        <a:pPr algn="l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·   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</a:rPr>
                          <a:t>智能手机</a:t>
                        </a:r>
                        <a:endParaRPr lang="zh-CN" altLang="en-US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1575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</a:rPr>
                          <a:t>亿</a:t>
                        </a:r>
                        <a:endParaRPr lang="zh-CN" altLang="en-US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58.11%</a:t>
                        </a:r>
                        <a:endParaRPr lang="en-US" altLang="zh-CN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648000">
                  <a:tc>
                    <a:txBody>
                      <a:bodyPr/>
                      <a:lstStyle/>
                      <a:p>
                        <a:pPr algn="l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·   loT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</a:rPr>
                          <a:t>与生活消费品</a:t>
                        </a:r>
                        <a:endParaRPr lang="zh-CN" altLang="en-US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801.08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  <a:sym typeface="+mn-ea"/>
                          </a:rPr>
                          <a:t>亿</a:t>
                        </a:r>
                        <a:endParaRPr lang="zh-CN" altLang="en-US" sz="2400">
                          <a:solidFill>
                            <a:schemeClr val="tx1"/>
                          </a:solidFill>
                          <a:sym typeface="+mn-ea"/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29.56%</a:t>
                        </a:r>
                        <a:endParaRPr lang="en-US" altLang="zh-CN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648000">
                  <a:tc>
                    <a:txBody>
                      <a:bodyPr/>
                      <a:lstStyle/>
                      <a:p>
                        <a:pPr algn="l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·   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</a:rPr>
                          <a:t>互联网服务</a:t>
                        </a:r>
                        <a:endParaRPr lang="zh-CN" altLang="en-US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301.07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  <a:sym typeface="+mn-ea"/>
                          </a:rPr>
                          <a:t>亿</a:t>
                        </a:r>
                        <a:endParaRPr lang="zh-CN" altLang="en-US" sz="2400">
                          <a:solidFill>
                            <a:schemeClr val="tx1"/>
                          </a:solidFill>
                          <a:sym typeface="+mn-ea"/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11.11%</a:t>
                        </a:r>
                        <a:endParaRPr lang="en-US" altLang="zh-CN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  <a:tr h="648000">
                  <a:tc>
                    <a:txBody>
                      <a:bodyPr/>
                      <a:lstStyle/>
                      <a:p>
                        <a:pPr algn="l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·   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</a:rPr>
                          <a:t>其他</a:t>
                        </a: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(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</a:rPr>
                          <a:t>补充</a:t>
                        </a: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en-US" altLang="zh-CN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32.94</a:t>
                        </a:r>
                        <a:r>
                          <a:rPr lang="zh-CN" altLang="en-US" sz="2400">
                            <a:solidFill>
                              <a:schemeClr val="tx1"/>
                            </a:solidFill>
                            <a:sym typeface="+mn-ea"/>
                          </a:rPr>
                          <a:t>亿</a:t>
                        </a:r>
                        <a:endParaRPr lang="zh-CN" altLang="en-US" sz="2400">
                          <a:solidFill>
                            <a:schemeClr val="tx1"/>
                          </a:solidFill>
                          <a:sym typeface="+mn-ea"/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r">
                          <a:buNone/>
                        </a:pPr>
                        <a:r>
                          <a:rPr lang="en-US" altLang="zh-CN" sz="2400">
                            <a:solidFill>
                              <a:schemeClr val="tx1"/>
                            </a:solidFill>
                          </a:rPr>
                          <a:t>1.22%</a:t>
                        </a:r>
                        <a:endParaRPr lang="en-US" altLang="zh-CN" sz="240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>
                        <a:noFill/>
                      </a:lnL>
                      <a:lnR>
                        <a:noFill/>
                      </a:lnR>
                      <a:lnT>
                        <a:noFill/>
                      </a:lnT>
                      <a:lnB>
                        <a:noFill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</a:tr>
              </a:tbl>
            </a:graphicData>
          </a:graphic>
        </p:graphicFrame>
        <p:sp>
          <p:nvSpPr>
            <p:cNvPr id="26" name="椭圆 25"/>
            <p:cNvSpPr/>
            <p:nvPr/>
          </p:nvSpPr>
          <p:spPr>
            <a:xfrm>
              <a:off x="6216015" y="3873365"/>
              <a:ext cx="164465" cy="167640"/>
            </a:xfrm>
            <a:prstGeom prst="ellipse">
              <a:avLst/>
            </a:prstGeom>
            <a:solidFill>
              <a:srgbClr val="E33122"/>
            </a:solidFill>
            <a:ln>
              <a:solidFill>
                <a:srgbClr val="E33122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>
              <p:custDataLst>
                <p:tags r:id="rId23"/>
              </p:custDataLst>
            </p:nvPr>
          </p:nvSpPr>
          <p:spPr>
            <a:xfrm>
              <a:off x="6216015" y="4524875"/>
              <a:ext cx="164465" cy="167640"/>
            </a:xfrm>
            <a:prstGeom prst="ellipse">
              <a:avLst/>
            </a:prstGeom>
            <a:solidFill>
              <a:srgbClr val="EDAE3F"/>
            </a:solidFill>
            <a:ln>
              <a:solidFill>
                <a:srgbClr val="EDAE3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24"/>
              </p:custDataLst>
            </p:nvPr>
          </p:nvSpPr>
          <p:spPr>
            <a:xfrm>
              <a:off x="6216015" y="5166860"/>
              <a:ext cx="164465" cy="167640"/>
            </a:xfrm>
            <a:prstGeom prst="ellipse">
              <a:avLst/>
            </a:prstGeom>
            <a:solidFill>
              <a:srgbClr val="72D4C9"/>
            </a:solidFill>
            <a:ln>
              <a:solidFill>
                <a:srgbClr val="72D4C9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>
              <p:custDataLst>
                <p:tags r:id="rId25"/>
              </p:custDataLst>
            </p:nvPr>
          </p:nvSpPr>
          <p:spPr>
            <a:xfrm>
              <a:off x="6216015" y="5820275"/>
              <a:ext cx="164465" cy="167640"/>
            </a:xfrm>
            <a:prstGeom prst="ellipse">
              <a:avLst/>
            </a:prstGeom>
            <a:solidFill>
              <a:srgbClr val="526EEB"/>
            </a:solidFill>
            <a:ln>
              <a:solidFill>
                <a:srgbClr val="526EEB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080760" y="2101715"/>
              <a:ext cx="197231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/>
                <a:t>主营业务</a:t>
              </a:r>
              <a:endParaRPr lang="zh-CN" altLang="en-US" sz="3200" b="1"/>
            </a:p>
          </p:txBody>
        </p:sp>
        <p:sp>
          <p:nvSpPr>
            <p:cNvPr id="23" name="圆角矩形 22"/>
            <p:cNvSpPr/>
            <p:nvPr>
              <p:custDataLst>
                <p:tags r:id="rId26"/>
              </p:custDataLst>
            </p:nvPr>
          </p:nvSpPr>
          <p:spPr>
            <a:xfrm>
              <a:off x="8305800" y="2181725"/>
              <a:ext cx="819785" cy="424180"/>
            </a:xfrm>
            <a:prstGeom prst="roundRect">
              <a:avLst>
                <a:gd name="adj" fmla="val 2544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业务</a:t>
              </a:r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圆角矩形 23"/>
            <p:cNvSpPr/>
            <p:nvPr>
              <p:custDataLst>
                <p:tags r:id="rId27"/>
              </p:custDataLst>
            </p:nvPr>
          </p:nvSpPr>
          <p:spPr>
            <a:xfrm>
              <a:off x="9296400" y="2162675"/>
              <a:ext cx="819785" cy="424180"/>
            </a:xfrm>
            <a:prstGeom prst="roundRect">
              <a:avLst>
                <a:gd name="adj" fmla="val 254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产品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圆角矩形 43"/>
            <p:cNvSpPr/>
            <p:nvPr>
              <p:custDataLst>
                <p:tags r:id="rId28"/>
              </p:custDataLst>
            </p:nvPr>
          </p:nvSpPr>
          <p:spPr>
            <a:xfrm>
              <a:off x="10287000" y="2162675"/>
              <a:ext cx="819785" cy="424180"/>
            </a:xfrm>
            <a:prstGeom prst="roundRect">
              <a:avLst>
                <a:gd name="adj" fmla="val 2544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地域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圆角矩形 44"/>
            <p:cNvSpPr/>
            <p:nvPr>
              <p:custDataLst>
                <p:tags r:id="rId29"/>
              </p:custDataLst>
            </p:nvPr>
          </p:nvSpPr>
          <p:spPr>
            <a:xfrm>
              <a:off x="14794230" y="2181725"/>
              <a:ext cx="1494155" cy="42418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lumMod val="95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bg1">
                      <a:lumMod val="50000"/>
                    </a:schemeClr>
                  </a:solidFill>
                </a:rPr>
                <a:t>2023</a:t>
              </a:r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年报</a:t>
              </a:r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TextBox 5"/>
          <p:cNvSpPr txBox="1"/>
          <p:nvPr>
            <p:custDataLst>
              <p:tags r:id="rId30"/>
            </p:custDataLst>
          </p:nvPr>
        </p:nvSpPr>
        <p:spPr>
          <a:xfrm>
            <a:off x="1028700" y="457200"/>
            <a:ext cx="7847965" cy="1076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buClrTx/>
              <a:buSzTx/>
              <a:buFontTx/>
            </a:pPr>
            <a:r>
              <a:rPr 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2.小米</a:t>
            </a:r>
            <a:r>
              <a:rPr lang="zh-CN" altLang="en-US" sz="5400" spc="300">
                <a:solidFill>
                  <a:srgbClr val="3B64C9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微软雅黑" panose="020B0503020204020204" charset="-122"/>
              </a:rPr>
              <a:t>商业模式剖析</a:t>
            </a:r>
            <a:endParaRPr lang="zh-CN" altLang="en-US" sz="5400" spc="300">
              <a:solidFill>
                <a:srgbClr val="3B64C9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微软雅黑" panose="020B0503020204020204" charset="-122"/>
            </a:endParaRPr>
          </a:p>
        </p:txBody>
      </p:sp>
      <p:sp>
        <p:nvSpPr>
          <p:cNvPr id="22" name="TextBox 6"/>
          <p:cNvSpPr txBox="1"/>
          <p:nvPr>
            <p:custDataLst>
              <p:tags r:id="rId31"/>
            </p:custDataLst>
          </p:nvPr>
        </p:nvSpPr>
        <p:spPr>
          <a:xfrm>
            <a:off x="13753946" y="872490"/>
            <a:ext cx="3505354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 spc="179">
                <a:solidFill>
                  <a:srgbClr val="3B64C9">
                    <a:alpha val="18824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PART TWO</a:t>
            </a:r>
            <a:endParaRPr lang="en-US" sz="3600" spc="179">
              <a:solidFill>
                <a:srgbClr val="3B64C9">
                  <a:alpha val="18824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DIAGRAM_VIRTUALLY_FRAME" val="{&quot;height&quot;:492.79165354330706,&quot;left&quot;:66.0090551181102,&quot;top&quot;:139.8083464566929,&quot;width&quot;:1209.94094488189}"/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DIAGRAM_VIRTUALLY_FRAME" val="{&quot;height&quot;:492.79165354330706,&quot;left&quot;:66.0090551181102,&quot;top&quot;:139.8083464566929,&quot;width&quot;:1209.94094488189}"/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DIAGRAM_VIRTUALLY_FRAME" val="{&quot;height&quot;:492.79165354330706,&quot;left&quot;:66.0090551181102,&quot;top&quot;:139.8083464566929,&quot;width&quot;:1209.94094488189}"/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18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19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1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2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3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4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5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6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7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8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29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31.xml><?xml version="1.0" encoding="utf-8"?>
<p:tagLst xmlns:p="http://schemas.openxmlformats.org/presentationml/2006/main">
  <p:tag name="KSO_WM_DIAGRAM_VIRTUALLY_FRAME" val="{&quot;height&quot;:447.7856692913385,&quot;left&quot;:125.85,&quot;top&quot;:203.25543307086613,&quot;width&quot;:1211.373779527559}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34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35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36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37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38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39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41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42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43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</p:tagLst>
</file>

<file path=ppt/tags/tag244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47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48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49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1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2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3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4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5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6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7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8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59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1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2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3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4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5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6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7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8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69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DIAGRAM_VIRTUALLY_FRAME" val="{&quot;height&quot;:647.7907086614174,&quot;left&quot;:125.12377952755904,&quot;top&quot;:125.25543307086613,&quot;width&quot;:793.2262204724409}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85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86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87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88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89.xml><?xml version="1.0" encoding="utf-8"?>
<p:tagLst xmlns:p="http://schemas.openxmlformats.org/presentationml/2006/main">
  <p:tag name="KSO_WM_DIAGRAM_VIRTUALLY_FRAME" val="{&quot;height&quot;:598.2,&quot;left&quot;:125.85,&quot;top&quot;:165,&quot;width&quot;:1211.373779527559}"/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TABLE_ENDDRAG_ORIGIN_RECT" val="507*180"/>
  <p:tag name="TABLE_ENDDRAG_RECT" val="216*315*507*180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COMMONDATA" val="eyJoZGlkIjoiYjhhNjBlYzcxYjhkZTlkMzNhOTRkYzEwN2U4MjRlYWIifQ==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3811</Words>
  <Application>WPS 演示</Application>
  <PresentationFormat>自定义</PresentationFormat>
  <Paragraphs>662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华文中宋</vt:lpstr>
      <vt:lpstr>华文仿宋</vt:lpstr>
      <vt:lpstr>方正姚体</vt:lpstr>
      <vt:lpstr>思源宋体-超粗体</vt:lpstr>
      <vt:lpstr>Abril Fatface</vt:lpstr>
      <vt:lpstr>Times New Roman</vt:lpstr>
      <vt:lpstr>Calibri Light</vt:lpstr>
      <vt:lpstr>Abirim</vt:lpstr>
      <vt:lpstr>Wingdings</vt:lpstr>
      <vt:lpstr>可画耀动黑-简</vt:lpstr>
      <vt:lpstr>黑体</vt:lpstr>
      <vt:lpstr>思源黑体 1</vt:lpstr>
      <vt:lpstr>Arial Unicode MS</vt:lpstr>
      <vt:lpstr>思源宋体</vt:lpstr>
      <vt:lpstr>华文楷体</vt:lpstr>
      <vt:lpstr>NumberOnly</vt:lpstr>
      <vt:lpstr>Microsoft Himalaya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周知玉</cp:lastModifiedBy>
  <cp:revision>215</cp:revision>
  <dcterms:created xsi:type="dcterms:W3CDTF">2006-08-16T00:00:00Z</dcterms:created>
  <dcterms:modified xsi:type="dcterms:W3CDTF">2025-03-24T15:05:31Z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40FC3D003711491CBD73D9777351661F_13</vt:lpwstr>
  </property>
  <property fmtid="{D5CDD505-2E9C-101B-9397-08002B2CF9AE}" pid="3" name="KSOProductBuildVer">
    <vt:lpwstr>2052-12.1.0.15358</vt:lpwstr>
  </property>
</Properties>
</file>